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8" r:id="rId1"/>
  </p:sldMasterIdLst>
  <p:notesMasterIdLst>
    <p:notesMasterId r:id="rId16"/>
  </p:notesMasterIdLst>
  <p:sldIdLst>
    <p:sldId id="256" r:id="rId2"/>
    <p:sldId id="300" r:id="rId3"/>
    <p:sldId id="279" r:id="rId4"/>
    <p:sldId id="282" r:id="rId5"/>
    <p:sldId id="257" r:id="rId6"/>
    <p:sldId id="258" r:id="rId7"/>
    <p:sldId id="281" r:id="rId8"/>
    <p:sldId id="297" r:id="rId9"/>
    <p:sldId id="298" r:id="rId10"/>
    <p:sldId id="280" r:id="rId11"/>
    <p:sldId id="284" r:id="rId12"/>
    <p:sldId id="278" r:id="rId13"/>
    <p:sldId id="276"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7CA2"/>
    <a:srgbClr val="434E7B"/>
    <a:srgbClr val="3E4A79"/>
    <a:srgbClr val="2134E7"/>
    <a:srgbClr val="2E7FA4"/>
    <a:srgbClr val="000000"/>
    <a:srgbClr val="F2FAFD"/>
    <a:srgbClr val="F6FCFE"/>
    <a:srgbClr val="F7FCFE"/>
    <a:srgbClr val="F3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9" autoAdjust="0"/>
    <p:restoredTop sz="82780" autoAdjust="0"/>
  </p:normalViewPr>
  <p:slideViewPr>
    <p:cSldViewPr>
      <p:cViewPr varScale="1">
        <p:scale>
          <a:sx n="72" d="100"/>
          <a:sy n="72" d="100"/>
        </p:scale>
        <p:origin x="132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3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2F87F-13D4-BF45-9ADE-419B17CF8DD5}"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27E4FD9C-DBE4-EA46-AE8C-ABFC9C530FB3}">
      <dgm:prSet custT="1"/>
      <dgm:spPr/>
      <dgm:t>
        <a:bodyPr/>
        <a:lstStyle/>
        <a:p>
          <a:r>
            <a:rPr lang="en-US" sz="1600" dirty="0">
              <a:latin typeface="Georgia"/>
              <a:cs typeface="Georgia"/>
            </a:rPr>
            <a:t>If you have little knowledge then don’t be afraid to </a:t>
          </a:r>
          <a:r>
            <a:rPr lang="en-US" sz="1600">
              <a:latin typeface="Georgia"/>
              <a:cs typeface="Georgia"/>
            </a:rPr>
            <a:t>explore more </a:t>
          </a:r>
          <a:r>
            <a:rPr lang="en-US" sz="1600" dirty="0">
              <a:latin typeface="Georgia"/>
              <a:cs typeface="Georgia"/>
            </a:rPr>
            <a:t>(</a:t>
          </a:r>
          <a:r>
            <a:rPr lang="en-US" sz="1600" dirty="0" err="1">
              <a:latin typeface="Georgia"/>
              <a:cs typeface="Georgia"/>
            </a:rPr>
            <a:t>seekhoge</a:t>
          </a:r>
          <a:r>
            <a:rPr lang="en-US" sz="1600" dirty="0">
              <a:latin typeface="Georgia"/>
              <a:cs typeface="Georgia"/>
            </a:rPr>
            <a:t> </a:t>
          </a:r>
          <a:r>
            <a:rPr lang="en-US" sz="1600" dirty="0" err="1">
              <a:latin typeface="Georgia"/>
              <a:cs typeface="Georgia"/>
            </a:rPr>
            <a:t>tabhi</a:t>
          </a:r>
          <a:r>
            <a:rPr lang="en-US" sz="1600" dirty="0">
              <a:latin typeface="Georgia"/>
              <a:cs typeface="Georgia"/>
            </a:rPr>
            <a:t> to </a:t>
          </a:r>
          <a:r>
            <a:rPr lang="en-US" sz="1600" dirty="0" err="1">
              <a:latin typeface="Georgia"/>
              <a:cs typeface="Georgia"/>
            </a:rPr>
            <a:t>seekhoge</a:t>
          </a:r>
          <a:r>
            <a:rPr lang="en-US" sz="1600" dirty="0">
              <a:latin typeface="Georgia"/>
              <a:cs typeface="Georgia"/>
            </a:rPr>
            <a:t>).</a:t>
          </a:r>
        </a:p>
      </dgm:t>
    </dgm:pt>
    <dgm:pt modelId="{6AF182E3-E1CF-914A-B60A-CEE4BAEAB9C7}" type="parTrans" cxnId="{F4CDEAD3-AE35-0442-8903-B85315B03AA3}">
      <dgm:prSet/>
      <dgm:spPr/>
      <dgm:t>
        <a:bodyPr/>
        <a:lstStyle/>
        <a:p>
          <a:endParaRPr lang="en-US" sz="1800"/>
        </a:p>
      </dgm:t>
    </dgm:pt>
    <dgm:pt modelId="{F4F23AF5-95A4-8D43-88A0-A6399485316E}" type="sibTrans" cxnId="{F4CDEAD3-AE35-0442-8903-B85315B03AA3}">
      <dgm:prSet/>
      <dgm:spPr/>
      <dgm:t>
        <a:bodyPr/>
        <a:lstStyle/>
        <a:p>
          <a:endParaRPr lang="en-US" sz="1800"/>
        </a:p>
      </dgm:t>
    </dgm:pt>
    <dgm:pt modelId="{8578C549-F0FC-5946-8D8E-EC51C1D327DA}">
      <dgm:prSet custT="1"/>
      <dgm:spPr/>
      <dgm:t>
        <a:bodyPr/>
        <a:lstStyle/>
        <a:p>
          <a:r>
            <a:rPr lang="en-US" sz="1600" dirty="0">
              <a:latin typeface="Georgia"/>
              <a:cs typeface="Georgia"/>
            </a:rPr>
            <a:t>You need a deadline for your work.</a:t>
          </a:r>
        </a:p>
      </dgm:t>
    </dgm:pt>
    <dgm:pt modelId="{D89D5530-BBE3-7E4A-9ABE-E7035E8C6485}" type="parTrans" cxnId="{01FDD6F6-6E36-3742-8C84-328FE3F2A1D2}">
      <dgm:prSet/>
      <dgm:spPr/>
      <dgm:t>
        <a:bodyPr/>
        <a:lstStyle/>
        <a:p>
          <a:endParaRPr lang="en-US" sz="4400"/>
        </a:p>
      </dgm:t>
    </dgm:pt>
    <dgm:pt modelId="{5809B7D0-D717-2F40-88E3-2C7C2646E662}" type="sibTrans" cxnId="{01FDD6F6-6E36-3742-8C84-328FE3F2A1D2}">
      <dgm:prSet/>
      <dgm:spPr/>
      <dgm:t>
        <a:bodyPr/>
        <a:lstStyle/>
        <a:p>
          <a:endParaRPr lang="en-US" sz="4400"/>
        </a:p>
      </dgm:t>
    </dgm:pt>
    <dgm:pt modelId="{A99DDA0A-EB9E-EA43-ADA2-C0020A2AE664}">
      <dgm:prSet custT="1"/>
      <dgm:spPr/>
      <dgm:t>
        <a:bodyPr/>
        <a:lstStyle/>
        <a:p>
          <a:r>
            <a:rPr lang="en-US" sz="1600" dirty="0">
              <a:latin typeface="Georgia"/>
              <a:cs typeface="Georgia"/>
            </a:rPr>
            <a:t>You need to start to reach somewhere.</a:t>
          </a:r>
        </a:p>
      </dgm:t>
    </dgm:pt>
    <dgm:pt modelId="{F21A11DD-0B2A-EA4D-BE4E-DDE8C1436442}" type="sibTrans" cxnId="{235D39F3-5D0E-AC46-96F1-6489E49969FB}">
      <dgm:prSet/>
      <dgm:spPr/>
      <dgm:t>
        <a:bodyPr/>
        <a:lstStyle/>
        <a:p>
          <a:endParaRPr lang="en-US" sz="1800"/>
        </a:p>
      </dgm:t>
    </dgm:pt>
    <dgm:pt modelId="{67E4A67B-9B9B-EB44-B0C4-A21482C12E03}" type="parTrans" cxnId="{235D39F3-5D0E-AC46-96F1-6489E49969FB}">
      <dgm:prSet/>
      <dgm:spPr/>
      <dgm:t>
        <a:bodyPr/>
        <a:lstStyle/>
        <a:p>
          <a:endParaRPr lang="en-US" sz="1800"/>
        </a:p>
      </dgm:t>
    </dgm:pt>
    <dgm:pt modelId="{76832BDE-9BA2-4C4B-8AA0-6F6CF1301F5B}" type="pres">
      <dgm:prSet presAssocID="{61B2F87F-13D4-BF45-9ADE-419B17CF8DD5}" presName="linear" presStyleCnt="0">
        <dgm:presLayoutVars>
          <dgm:dir/>
          <dgm:animLvl val="lvl"/>
          <dgm:resizeHandles val="exact"/>
        </dgm:presLayoutVars>
      </dgm:prSet>
      <dgm:spPr/>
    </dgm:pt>
    <dgm:pt modelId="{13460BB0-AFDC-224E-A860-76C1D6330F92}" type="pres">
      <dgm:prSet presAssocID="{8578C549-F0FC-5946-8D8E-EC51C1D327DA}" presName="parentLin" presStyleCnt="0"/>
      <dgm:spPr/>
    </dgm:pt>
    <dgm:pt modelId="{65D98BE1-6D2E-E645-BD2B-2C0217D5C5E4}" type="pres">
      <dgm:prSet presAssocID="{8578C549-F0FC-5946-8D8E-EC51C1D327DA}" presName="parentLeftMargin" presStyleLbl="node1" presStyleIdx="0" presStyleCnt="3"/>
      <dgm:spPr/>
    </dgm:pt>
    <dgm:pt modelId="{0FA179E1-F805-7E44-A85A-E43DBC15C5F2}" type="pres">
      <dgm:prSet presAssocID="{8578C549-F0FC-5946-8D8E-EC51C1D327DA}" presName="parentText" presStyleLbl="node1" presStyleIdx="0" presStyleCnt="3" custScaleX="142857" custScaleY="81504">
        <dgm:presLayoutVars>
          <dgm:chMax val="0"/>
          <dgm:bulletEnabled val="1"/>
        </dgm:presLayoutVars>
      </dgm:prSet>
      <dgm:spPr/>
    </dgm:pt>
    <dgm:pt modelId="{1DA6C514-F973-2D4A-A63C-25B1244EE867}" type="pres">
      <dgm:prSet presAssocID="{8578C549-F0FC-5946-8D8E-EC51C1D327DA}" presName="negativeSpace" presStyleCnt="0"/>
      <dgm:spPr/>
    </dgm:pt>
    <dgm:pt modelId="{E196ED83-9812-9046-92D4-2FE1C3D4A9EB}" type="pres">
      <dgm:prSet presAssocID="{8578C549-F0FC-5946-8D8E-EC51C1D327DA}" presName="childText" presStyleLbl="conFgAcc1" presStyleIdx="0" presStyleCnt="3">
        <dgm:presLayoutVars>
          <dgm:bulletEnabled val="1"/>
        </dgm:presLayoutVars>
      </dgm:prSet>
      <dgm:spPr/>
    </dgm:pt>
    <dgm:pt modelId="{F28404A7-6F8B-9E45-A2F5-1766D9934037}" type="pres">
      <dgm:prSet presAssocID="{5809B7D0-D717-2F40-88E3-2C7C2646E662}" presName="spaceBetweenRectangles" presStyleCnt="0"/>
      <dgm:spPr/>
    </dgm:pt>
    <dgm:pt modelId="{7C128733-64C2-C041-8EED-B99F4C12F0D1}" type="pres">
      <dgm:prSet presAssocID="{A99DDA0A-EB9E-EA43-ADA2-C0020A2AE664}" presName="parentLin" presStyleCnt="0"/>
      <dgm:spPr/>
    </dgm:pt>
    <dgm:pt modelId="{EA722AD2-5BD0-E242-9DB7-3772950460D5}" type="pres">
      <dgm:prSet presAssocID="{A99DDA0A-EB9E-EA43-ADA2-C0020A2AE664}" presName="parentLeftMargin" presStyleLbl="node1" presStyleIdx="0" presStyleCnt="3"/>
      <dgm:spPr/>
    </dgm:pt>
    <dgm:pt modelId="{6874D65F-897B-7D45-BD3E-D7A236C4A3FE}" type="pres">
      <dgm:prSet presAssocID="{A99DDA0A-EB9E-EA43-ADA2-C0020A2AE664}" presName="parentText" presStyleLbl="node1" presStyleIdx="1" presStyleCnt="3" custScaleX="142857" custScaleY="81504">
        <dgm:presLayoutVars>
          <dgm:chMax val="0"/>
          <dgm:bulletEnabled val="1"/>
        </dgm:presLayoutVars>
      </dgm:prSet>
      <dgm:spPr/>
    </dgm:pt>
    <dgm:pt modelId="{84381702-F9C7-F448-B7FA-3CD032A8BB0C}" type="pres">
      <dgm:prSet presAssocID="{A99DDA0A-EB9E-EA43-ADA2-C0020A2AE664}" presName="negativeSpace" presStyleCnt="0"/>
      <dgm:spPr/>
    </dgm:pt>
    <dgm:pt modelId="{761998F3-A43C-B24F-885A-01B1357EF624}" type="pres">
      <dgm:prSet presAssocID="{A99DDA0A-EB9E-EA43-ADA2-C0020A2AE664}" presName="childText" presStyleLbl="conFgAcc1" presStyleIdx="1" presStyleCnt="3">
        <dgm:presLayoutVars>
          <dgm:bulletEnabled val="1"/>
        </dgm:presLayoutVars>
      </dgm:prSet>
      <dgm:spPr/>
    </dgm:pt>
    <dgm:pt modelId="{24594C43-CA4D-9749-8901-49C1B9464BBD}" type="pres">
      <dgm:prSet presAssocID="{F21A11DD-0B2A-EA4D-BE4E-DDE8C1436442}" presName="spaceBetweenRectangles" presStyleCnt="0"/>
      <dgm:spPr/>
    </dgm:pt>
    <dgm:pt modelId="{373BC890-E605-9946-A6C4-095B751585DE}" type="pres">
      <dgm:prSet presAssocID="{27E4FD9C-DBE4-EA46-AE8C-ABFC9C530FB3}" presName="parentLin" presStyleCnt="0"/>
      <dgm:spPr/>
    </dgm:pt>
    <dgm:pt modelId="{8EF29A92-3878-6749-AE8D-7F46B026FDE5}" type="pres">
      <dgm:prSet presAssocID="{27E4FD9C-DBE4-EA46-AE8C-ABFC9C530FB3}" presName="parentLeftMargin" presStyleLbl="node1" presStyleIdx="1" presStyleCnt="3"/>
      <dgm:spPr/>
    </dgm:pt>
    <dgm:pt modelId="{870B5D8F-74F3-6C4C-BAB4-913C0AE76869}" type="pres">
      <dgm:prSet presAssocID="{27E4FD9C-DBE4-EA46-AE8C-ABFC9C530FB3}" presName="parentText" presStyleLbl="node1" presStyleIdx="2" presStyleCnt="3" custScaleX="142857" custScaleY="81504">
        <dgm:presLayoutVars>
          <dgm:chMax val="0"/>
          <dgm:bulletEnabled val="1"/>
        </dgm:presLayoutVars>
      </dgm:prSet>
      <dgm:spPr/>
    </dgm:pt>
    <dgm:pt modelId="{01822A95-BBCF-1F42-82BD-DE6C9B403487}" type="pres">
      <dgm:prSet presAssocID="{27E4FD9C-DBE4-EA46-AE8C-ABFC9C530FB3}" presName="negativeSpace" presStyleCnt="0"/>
      <dgm:spPr/>
    </dgm:pt>
    <dgm:pt modelId="{ECC522A5-504E-B942-8AF1-EC3B8D0910A8}" type="pres">
      <dgm:prSet presAssocID="{27E4FD9C-DBE4-EA46-AE8C-ABFC9C530FB3}" presName="childText" presStyleLbl="conFgAcc1" presStyleIdx="2" presStyleCnt="3">
        <dgm:presLayoutVars>
          <dgm:bulletEnabled val="1"/>
        </dgm:presLayoutVars>
      </dgm:prSet>
      <dgm:spPr/>
    </dgm:pt>
  </dgm:ptLst>
  <dgm:cxnLst>
    <dgm:cxn modelId="{01FDD6F6-6E36-3742-8C84-328FE3F2A1D2}" srcId="{61B2F87F-13D4-BF45-9ADE-419B17CF8DD5}" destId="{8578C549-F0FC-5946-8D8E-EC51C1D327DA}" srcOrd="0" destOrd="0" parTransId="{D89D5530-BBE3-7E4A-9ABE-E7035E8C6485}" sibTransId="{5809B7D0-D717-2F40-88E3-2C7C2646E662}"/>
    <dgm:cxn modelId="{508EBDC6-5B67-3E48-8EC6-E8FC2D40791E}" type="presOf" srcId="{27E4FD9C-DBE4-EA46-AE8C-ABFC9C530FB3}" destId="{8EF29A92-3878-6749-AE8D-7F46B026FDE5}" srcOrd="0" destOrd="0" presId="urn:microsoft.com/office/officeart/2005/8/layout/list1"/>
    <dgm:cxn modelId="{235D39F3-5D0E-AC46-96F1-6489E49969FB}" srcId="{61B2F87F-13D4-BF45-9ADE-419B17CF8DD5}" destId="{A99DDA0A-EB9E-EA43-ADA2-C0020A2AE664}" srcOrd="1" destOrd="0" parTransId="{67E4A67B-9B9B-EB44-B0C4-A21482C12E03}" sibTransId="{F21A11DD-0B2A-EA4D-BE4E-DDE8C1436442}"/>
    <dgm:cxn modelId="{19523445-E20F-AB48-8DDE-17E681A75F4C}" type="presOf" srcId="{A99DDA0A-EB9E-EA43-ADA2-C0020A2AE664}" destId="{EA722AD2-5BD0-E242-9DB7-3772950460D5}" srcOrd="0" destOrd="0" presId="urn:microsoft.com/office/officeart/2005/8/layout/list1"/>
    <dgm:cxn modelId="{8C1AF8C1-F3A1-E34B-B3F2-85B05BA781D0}" type="presOf" srcId="{8578C549-F0FC-5946-8D8E-EC51C1D327DA}" destId="{0FA179E1-F805-7E44-A85A-E43DBC15C5F2}" srcOrd="1" destOrd="0" presId="urn:microsoft.com/office/officeart/2005/8/layout/list1"/>
    <dgm:cxn modelId="{43F2153C-4A94-9C4F-889B-9FF246BEB372}" type="presOf" srcId="{61B2F87F-13D4-BF45-9ADE-419B17CF8DD5}" destId="{76832BDE-9BA2-4C4B-8AA0-6F6CF1301F5B}" srcOrd="0" destOrd="0" presId="urn:microsoft.com/office/officeart/2005/8/layout/list1"/>
    <dgm:cxn modelId="{E9A49037-F8A2-2541-81FF-B9C4126102FC}" type="presOf" srcId="{A99DDA0A-EB9E-EA43-ADA2-C0020A2AE664}" destId="{6874D65F-897B-7D45-BD3E-D7A236C4A3FE}" srcOrd="1" destOrd="0" presId="urn:microsoft.com/office/officeart/2005/8/layout/list1"/>
    <dgm:cxn modelId="{F4CDEAD3-AE35-0442-8903-B85315B03AA3}" srcId="{61B2F87F-13D4-BF45-9ADE-419B17CF8DD5}" destId="{27E4FD9C-DBE4-EA46-AE8C-ABFC9C530FB3}" srcOrd="2" destOrd="0" parTransId="{6AF182E3-E1CF-914A-B60A-CEE4BAEAB9C7}" sibTransId="{F4F23AF5-95A4-8D43-88A0-A6399485316E}"/>
    <dgm:cxn modelId="{9E8D5634-106A-2F46-AD12-BC2C9925E85A}" type="presOf" srcId="{8578C549-F0FC-5946-8D8E-EC51C1D327DA}" destId="{65D98BE1-6D2E-E645-BD2B-2C0217D5C5E4}" srcOrd="0" destOrd="0" presId="urn:microsoft.com/office/officeart/2005/8/layout/list1"/>
    <dgm:cxn modelId="{A768A8DE-40EC-4047-A5EE-7A6868E9AC44}" type="presOf" srcId="{27E4FD9C-DBE4-EA46-AE8C-ABFC9C530FB3}" destId="{870B5D8F-74F3-6C4C-BAB4-913C0AE76869}" srcOrd="1" destOrd="0" presId="urn:microsoft.com/office/officeart/2005/8/layout/list1"/>
    <dgm:cxn modelId="{B7CEEA46-3764-9B4A-8884-C813D4F81878}" type="presParOf" srcId="{76832BDE-9BA2-4C4B-8AA0-6F6CF1301F5B}" destId="{13460BB0-AFDC-224E-A860-76C1D6330F92}" srcOrd="0" destOrd="0" presId="urn:microsoft.com/office/officeart/2005/8/layout/list1"/>
    <dgm:cxn modelId="{F4BE5398-E90F-C84E-8C01-E66FCB7119F0}" type="presParOf" srcId="{13460BB0-AFDC-224E-A860-76C1D6330F92}" destId="{65D98BE1-6D2E-E645-BD2B-2C0217D5C5E4}" srcOrd="0" destOrd="0" presId="urn:microsoft.com/office/officeart/2005/8/layout/list1"/>
    <dgm:cxn modelId="{B5FD2A92-6D51-5243-9E48-898C623529EA}" type="presParOf" srcId="{13460BB0-AFDC-224E-A860-76C1D6330F92}" destId="{0FA179E1-F805-7E44-A85A-E43DBC15C5F2}" srcOrd="1" destOrd="0" presId="urn:microsoft.com/office/officeart/2005/8/layout/list1"/>
    <dgm:cxn modelId="{87F751F0-9C4C-044B-9863-8CFE7EE41A7C}" type="presParOf" srcId="{76832BDE-9BA2-4C4B-8AA0-6F6CF1301F5B}" destId="{1DA6C514-F973-2D4A-A63C-25B1244EE867}" srcOrd="1" destOrd="0" presId="urn:microsoft.com/office/officeart/2005/8/layout/list1"/>
    <dgm:cxn modelId="{BC7C47B3-2144-0E4E-A0B5-389180052805}" type="presParOf" srcId="{76832BDE-9BA2-4C4B-8AA0-6F6CF1301F5B}" destId="{E196ED83-9812-9046-92D4-2FE1C3D4A9EB}" srcOrd="2" destOrd="0" presId="urn:microsoft.com/office/officeart/2005/8/layout/list1"/>
    <dgm:cxn modelId="{320462D3-28E9-0641-B22B-4E39FCAD8AB2}" type="presParOf" srcId="{76832BDE-9BA2-4C4B-8AA0-6F6CF1301F5B}" destId="{F28404A7-6F8B-9E45-A2F5-1766D9934037}" srcOrd="3" destOrd="0" presId="urn:microsoft.com/office/officeart/2005/8/layout/list1"/>
    <dgm:cxn modelId="{A31B0B17-59C2-5C48-AC65-4E83F7739D40}" type="presParOf" srcId="{76832BDE-9BA2-4C4B-8AA0-6F6CF1301F5B}" destId="{7C128733-64C2-C041-8EED-B99F4C12F0D1}" srcOrd="4" destOrd="0" presId="urn:microsoft.com/office/officeart/2005/8/layout/list1"/>
    <dgm:cxn modelId="{E7D015B7-4E5B-BE4E-8B45-73EC76AA5515}" type="presParOf" srcId="{7C128733-64C2-C041-8EED-B99F4C12F0D1}" destId="{EA722AD2-5BD0-E242-9DB7-3772950460D5}" srcOrd="0" destOrd="0" presId="urn:microsoft.com/office/officeart/2005/8/layout/list1"/>
    <dgm:cxn modelId="{9F3E87F8-DF33-F34C-AD8B-58ED267093C1}" type="presParOf" srcId="{7C128733-64C2-C041-8EED-B99F4C12F0D1}" destId="{6874D65F-897B-7D45-BD3E-D7A236C4A3FE}" srcOrd="1" destOrd="0" presId="urn:microsoft.com/office/officeart/2005/8/layout/list1"/>
    <dgm:cxn modelId="{A2CE7B9F-8361-1344-8D4A-249D1A3590B9}" type="presParOf" srcId="{76832BDE-9BA2-4C4B-8AA0-6F6CF1301F5B}" destId="{84381702-F9C7-F448-B7FA-3CD032A8BB0C}" srcOrd="5" destOrd="0" presId="urn:microsoft.com/office/officeart/2005/8/layout/list1"/>
    <dgm:cxn modelId="{A3663FF3-8F10-C64B-A7A3-F1126E64FF67}" type="presParOf" srcId="{76832BDE-9BA2-4C4B-8AA0-6F6CF1301F5B}" destId="{761998F3-A43C-B24F-885A-01B1357EF624}" srcOrd="6" destOrd="0" presId="urn:microsoft.com/office/officeart/2005/8/layout/list1"/>
    <dgm:cxn modelId="{CC82B4FF-C799-2F46-9BB1-B9A22BEB7458}" type="presParOf" srcId="{76832BDE-9BA2-4C4B-8AA0-6F6CF1301F5B}" destId="{24594C43-CA4D-9749-8901-49C1B9464BBD}" srcOrd="7" destOrd="0" presId="urn:microsoft.com/office/officeart/2005/8/layout/list1"/>
    <dgm:cxn modelId="{4E91140E-11A0-1640-8A7A-CB8A4A8E5EFE}" type="presParOf" srcId="{76832BDE-9BA2-4C4B-8AA0-6F6CF1301F5B}" destId="{373BC890-E605-9946-A6C4-095B751585DE}" srcOrd="8" destOrd="0" presId="urn:microsoft.com/office/officeart/2005/8/layout/list1"/>
    <dgm:cxn modelId="{5672C45C-8987-134E-9DCB-260BBC9BFA69}" type="presParOf" srcId="{373BC890-E605-9946-A6C4-095B751585DE}" destId="{8EF29A92-3878-6749-AE8D-7F46B026FDE5}" srcOrd="0" destOrd="0" presId="urn:microsoft.com/office/officeart/2005/8/layout/list1"/>
    <dgm:cxn modelId="{1F8B43BA-7D0F-3647-9716-FE4F3B58F962}" type="presParOf" srcId="{373BC890-E605-9946-A6C4-095B751585DE}" destId="{870B5D8F-74F3-6C4C-BAB4-913C0AE76869}" srcOrd="1" destOrd="0" presId="urn:microsoft.com/office/officeart/2005/8/layout/list1"/>
    <dgm:cxn modelId="{A61BEBB2-D51B-534C-A205-81F69E898A6B}" type="presParOf" srcId="{76832BDE-9BA2-4C4B-8AA0-6F6CF1301F5B}" destId="{01822A95-BBCF-1F42-82BD-DE6C9B403487}" srcOrd="9" destOrd="0" presId="urn:microsoft.com/office/officeart/2005/8/layout/list1"/>
    <dgm:cxn modelId="{795DD1EA-A856-914C-B9D9-C774F4FB4CDB}" type="presParOf" srcId="{76832BDE-9BA2-4C4B-8AA0-6F6CF1301F5B}" destId="{ECC522A5-504E-B942-8AF1-EC3B8D0910A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6ED83-9812-9046-92D4-2FE1C3D4A9EB}">
      <dsp:nvSpPr>
        <dsp:cNvPr id="0" name=""/>
        <dsp:cNvSpPr/>
      </dsp:nvSpPr>
      <dsp:spPr>
        <a:xfrm>
          <a:off x="0" y="436300"/>
          <a:ext cx="7467600" cy="103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A179E1-F805-7E44-A85A-E43DBC15C5F2}">
      <dsp:nvSpPr>
        <dsp:cNvPr id="0" name=""/>
        <dsp:cNvSpPr/>
      </dsp:nvSpPr>
      <dsp:spPr>
        <a:xfrm>
          <a:off x="355513" y="55001"/>
          <a:ext cx="7110256" cy="986459"/>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580" tIns="0" rIns="19758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Georgia"/>
              <a:cs typeface="Georgia"/>
            </a:rPr>
            <a:t>You need a deadline for your work.</a:t>
          </a:r>
        </a:p>
      </dsp:txBody>
      <dsp:txXfrm>
        <a:off x="403668" y="103156"/>
        <a:ext cx="7013946" cy="890149"/>
      </dsp:txXfrm>
    </dsp:sp>
    <dsp:sp modelId="{761998F3-A43C-B24F-885A-01B1357EF624}">
      <dsp:nvSpPr>
        <dsp:cNvPr id="0" name=""/>
        <dsp:cNvSpPr/>
      </dsp:nvSpPr>
      <dsp:spPr>
        <a:xfrm>
          <a:off x="0" y="2072199"/>
          <a:ext cx="7467600" cy="103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874D65F-897B-7D45-BD3E-D7A236C4A3FE}">
      <dsp:nvSpPr>
        <dsp:cNvPr id="0" name=""/>
        <dsp:cNvSpPr/>
      </dsp:nvSpPr>
      <dsp:spPr>
        <a:xfrm>
          <a:off x="355513" y="1690900"/>
          <a:ext cx="7110256" cy="986459"/>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580" tIns="0" rIns="19758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Georgia"/>
              <a:cs typeface="Georgia"/>
            </a:rPr>
            <a:t>You need to start to reach somewhere.</a:t>
          </a:r>
        </a:p>
      </dsp:txBody>
      <dsp:txXfrm>
        <a:off x="403668" y="1739055"/>
        <a:ext cx="7013946" cy="890149"/>
      </dsp:txXfrm>
    </dsp:sp>
    <dsp:sp modelId="{ECC522A5-504E-B942-8AF1-EC3B8D0910A8}">
      <dsp:nvSpPr>
        <dsp:cNvPr id="0" name=""/>
        <dsp:cNvSpPr/>
      </dsp:nvSpPr>
      <dsp:spPr>
        <a:xfrm>
          <a:off x="0" y="3708098"/>
          <a:ext cx="7467600" cy="103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70B5D8F-74F3-6C4C-BAB4-913C0AE76869}">
      <dsp:nvSpPr>
        <dsp:cNvPr id="0" name=""/>
        <dsp:cNvSpPr/>
      </dsp:nvSpPr>
      <dsp:spPr>
        <a:xfrm>
          <a:off x="355513" y="3326799"/>
          <a:ext cx="7110256" cy="986459"/>
        </a:xfrm>
        <a:prstGeom prst="roundRect">
          <a:avLst/>
        </a:prstGeom>
        <a:gradFill rotWithShape="0">
          <a:gsLst>
            <a:gs pos="0">
              <a:schemeClr val="accent1">
                <a:hueOff val="0"/>
                <a:satOff val="0"/>
                <a:lumOff val="0"/>
                <a:alphaOff val="0"/>
                <a:shade val="63000"/>
                <a:satMod val="165000"/>
              </a:schemeClr>
            </a:gs>
            <a:gs pos="30000">
              <a:schemeClr val="accent1">
                <a:hueOff val="0"/>
                <a:satOff val="0"/>
                <a:lumOff val="0"/>
                <a:alphaOff val="0"/>
                <a:shade val="58000"/>
                <a:satMod val="165000"/>
              </a:schemeClr>
            </a:gs>
            <a:gs pos="75000">
              <a:schemeClr val="accent1">
                <a:hueOff val="0"/>
                <a:satOff val="0"/>
                <a:lumOff val="0"/>
                <a:alphaOff val="0"/>
                <a:shade val="30000"/>
                <a:satMod val="175000"/>
              </a:schemeClr>
            </a:gs>
            <a:gs pos="100000">
              <a:schemeClr val="accent1">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7580" tIns="0" rIns="19758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Georgia"/>
              <a:cs typeface="Georgia"/>
            </a:rPr>
            <a:t>If you have little knowledge then don’t be afraid to </a:t>
          </a:r>
          <a:r>
            <a:rPr lang="en-US" sz="1600" kern="1200">
              <a:latin typeface="Georgia"/>
              <a:cs typeface="Georgia"/>
            </a:rPr>
            <a:t>explore more </a:t>
          </a:r>
          <a:r>
            <a:rPr lang="en-US" sz="1600" kern="1200" dirty="0">
              <a:latin typeface="Georgia"/>
              <a:cs typeface="Georgia"/>
            </a:rPr>
            <a:t>(</a:t>
          </a:r>
          <a:r>
            <a:rPr lang="en-US" sz="1600" kern="1200" dirty="0" err="1">
              <a:latin typeface="Georgia"/>
              <a:cs typeface="Georgia"/>
            </a:rPr>
            <a:t>seekhoge</a:t>
          </a:r>
          <a:r>
            <a:rPr lang="en-US" sz="1600" kern="1200" dirty="0">
              <a:latin typeface="Georgia"/>
              <a:cs typeface="Georgia"/>
            </a:rPr>
            <a:t> </a:t>
          </a:r>
          <a:r>
            <a:rPr lang="en-US" sz="1600" kern="1200" dirty="0" err="1">
              <a:latin typeface="Georgia"/>
              <a:cs typeface="Georgia"/>
            </a:rPr>
            <a:t>tabhi</a:t>
          </a:r>
          <a:r>
            <a:rPr lang="en-US" sz="1600" kern="1200" dirty="0">
              <a:latin typeface="Georgia"/>
              <a:cs typeface="Georgia"/>
            </a:rPr>
            <a:t> to </a:t>
          </a:r>
          <a:r>
            <a:rPr lang="en-US" sz="1600" kern="1200" dirty="0" err="1">
              <a:latin typeface="Georgia"/>
              <a:cs typeface="Georgia"/>
            </a:rPr>
            <a:t>seekhoge</a:t>
          </a:r>
          <a:r>
            <a:rPr lang="en-US" sz="1600" kern="1200" dirty="0">
              <a:latin typeface="Georgia"/>
              <a:cs typeface="Georgia"/>
            </a:rPr>
            <a:t>).</a:t>
          </a:r>
        </a:p>
      </dsp:txBody>
      <dsp:txXfrm>
        <a:off x="403668" y="3374954"/>
        <a:ext cx="7013946" cy="89014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C1A2CA-42DC-E84B-9E70-40A6564F76D9}" type="datetimeFigureOut">
              <a:rPr lang="en-US" smtClean="0"/>
              <a:pPr/>
              <a:t>10/24/2016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91A637-6BC4-664E-BA88-8DCAFEF31DED}" type="slidenum">
              <a:rPr lang="en-US" smtClean="0"/>
              <a:pPr/>
              <a:t>‹#›</a:t>
            </a:fld>
            <a:endParaRPr lang="en-US"/>
          </a:p>
        </p:txBody>
      </p:sp>
    </p:spTree>
    <p:extLst>
      <p:ext uri="{BB962C8B-B14F-4D97-AF65-F5344CB8AC3E}">
        <p14:creationId xmlns:p14="http://schemas.microsoft.com/office/powerpoint/2010/main" val="33170892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solidFill>
                  <a:schemeClr val="accent6">
                    <a:lumMod val="75000"/>
                  </a:schemeClr>
                </a:solidFill>
              </a:rPr>
              <a:t>Support System Development and Implementation:</a:t>
            </a:r>
          </a:p>
          <a:p>
            <a:pPr lvl="1"/>
            <a:r>
              <a:rPr lang="en-US" sz="1800" dirty="0">
                <a:solidFill>
                  <a:schemeClr val="accent6">
                    <a:lumMod val="75000"/>
                  </a:schemeClr>
                </a:solidFill>
              </a:rPr>
              <a:t>Raising Capacities and Awareness</a:t>
            </a:r>
          </a:p>
          <a:p>
            <a:pPr lvl="1"/>
            <a:r>
              <a:rPr lang="en-US" sz="1800" dirty="0">
                <a:solidFill>
                  <a:schemeClr val="accent6">
                    <a:lumMod val="75000"/>
                  </a:schemeClr>
                </a:solidFill>
              </a:rPr>
              <a:t>Registration of EHS Consultants</a:t>
            </a:r>
          </a:p>
          <a:p>
            <a:pPr lvl="1"/>
            <a:r>
              <a:rPr lang="en-US" sz="1800" dirty="0">
                <a:solidFill>
                  <a:schemeClr val="accent6">
                    <a:lumMod val="75000"/>
                  </a:schemeClr>
                </a:solidFill>
              </a:rPr>
              <a:t>EHS Electronic Database</a:t>
            </a:r>
          </a:p>
          <a:p>
            <a:pPr lvl="1"/>
            <a:r>
              <a:rPr lang="en-US" sz="1800" dirty="0">
                <a:solidFill>
                  <a:schemeClr val="accent6">
                    <a:lumMod val="75000"/>
                  </a:schemeClr>
                </a:solidFill>
              </a:rPr>
              <a:t>Conferences</a:t>
            </a:r>
          </a:p>
          <a:p>
            <a:pPr lvl="1"/>
            <a:r>
              <a:rPr lang="en-US" sz="1800" dirty="0">
                <a:solidFill>
                  <a:schemeClr val="accent6">
                    <a:lumMod val="75000"/>
                  </a:schemeClr>
                </a:solidFill>
              </a:rPr>
              <a:t>International Cooperation</a:t>
            </a:r>
          </a:p>
          <a:p>
            <a:pPr lvl="1"/>
            <a:r>
              <a:rPr lang="en-US" sz="1800" dirty="0">
                <a:solidFill>
                  <a:schemeClr val="accent6">
                    <a:lumMod val="75000"/>
                  </a:schemeClr>
                </a:solidFill>
              </a:rPr>
              <a:t>Incentives</a:t>
            </a:r>
          </a:p>
        </p:txBody>
      </p:sp>
      <p:sp>
        <p:nvSpPr>
          <p:cNvPr id="4" name="Slide Number Placeholder 3"/>
          <p:cNvSpPr>
            <a:spLocks noGrp="1"/>
          </p:cNvSpPr>
          <p:nvPr>
            <p:ph type="sldNum" sz="quarter" idx="10"/>
          </p:nvPr>
        </p:nvSpPr>
        <p:spPr/>
        <p:txBody>
          <a:bodyPr/>
          <a:lstStyle/>
          <a:p>
            <a:fld id="{1691A637-6BC4-664E-BA88-8DCAFEF31DED}" type="slidenum">
              <a:rPr lang="en-US" smtClean="0"/>
              <a:pPr/>
              <a:t>5</a:t>
            </a:fld>
            <a:endParaRPr lang="en-US"/>
          </a:p>
        </p:txBody>
      </p:sp>
    </p:spTree>
    <p:extLst>
      <p:ext uri="{BB962C8B-B14F-4D97-AF65-F5344CB8AC3E}">
        <p14:creationId xmlns:p14="http://schemas.microsoft.com/office/powerpoint/2010/main" val="16139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t>There is black for negative, yellow for positive, green for creativity, blue for facts, red for emotions.</a:t>
            </a:r>
          </a:p>
          <a:p>
            <a:endParaRPr lang="en-US"/>
          </a:p>
        </p:txBody>
      </p:sp>
      <p:sp>
        <p:nvSpPr>
          <p:cNvPr id="4" name="Slide Number Placeholder 3"/>
          <p:cNvSpPr>
            <a:spLocks noGrp="1"/>
          </p:cNvSpPr>
          <p:nvPr>
            <p:ph type="sldNum" sz="quarter" idx="10"/>
          </p:nvPr>
        </p:nvSpPr>
        <p:spPr/>
        <p:txBody>
          <a:bodyPr/>
          <a:lstStyle/>
          <a:p>
            <a:fld id="{1691A637-6BC4-664E-BA88-8DCAFEF31DED}" type="slidenum">
              <a:rPr lang="en-US" smtClean="0"/>
              <a:pPr/>
              <a:t>13</a:t>
            </a:fld>
            <a:endParaRPr lang="en-US"/>
          </a:p>
        </p:txBody>
      </p:sp>
    </p:spTree>
    <p:extLst>
      <p:ext uri="{BB962C8B-B14F-4D97-AF65-F5344CB8AC3E}">
        <p14:creationId xmlns:p14="http://schemas.microsoft.com/office/powerpoint/2010/main" val="256591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pPr algn="ctr" eaLnBrk="1" latinLnBrk="0" hangingPunct="1"/>
            <a:fld id="{23A271A1-F6D6-438B-A432-4747EE7ECD40}" type="datetimeFigureOut">
              <a:rPr lang="en-US" smtClean="0"/>
              <a:pPr algn="ctr" eaLnBrk="1" latinLnBrk="0" hangingPunct="1"/>
              <a:t>10/24/2016</a:t>
            </a:fld>
            <a:endParaRPr lang="en-US" sz="2000" dirty="0">
              <a:solidFill>
                <a:srgbClr val="FFFFFF"/>
              </a:solidFill>
            </a:endParaRPr>
          </a:p>
        </p:txBody>
      </p:sp>
      <p:sp>
        <p:nvSpPr>
          <p:cNvPr id="17" name="Footer Placeholder 16"/>
          <p:cNvSpPr>
            <a:spLocks noGrp="1"/>
          </p:cNvSpPr>
          <p:nvPr>
            <p:ph type="ftr" sz="quarter" idx="11"/>
          </p:nvPr>
        </p:nvSpPr>
        <p:spPr bwMode="auto">
          <a:xfrm rot="5400000">
            <a:off x="7077269" y="4181669"/>
            <a:ext cx="3657600" cy="384048"/>
          </a:xfrm>
        </p:spPr>
        <p:txBody>
          <a:bodyPr/>
          <a:lstStyle/>
          <a:p>
            <a:pPr algn="r" eaLnBrk="1" latinLnBrk="0" hangingPunct="1"/>
            <a:endParaRPr kumimoji="0" lang="en-US" dirty="0">
              <a:solidFill>
                <a:schemeClr val="tx2"/>
              </a:solidFill>
            </a:endParaRP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E2D2B3B-882E-40F3-A32F-6DD516915044}"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FD0074-126B-47EF-8DD2-DE519C57E04E}" type="datetimeFigureOut">
              <a:rPr lang="en-US" smtClean="0"/>
              <a:pPr/>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23B55-1156-4A4D-A949-0640AD3BA59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FD0074-126B-47EF-8DD2-DE519C57E04E}" type="datetimeFigureOut">
              <a:rPr lang="en-US" smtClean="0"/>
              <a:pPr/>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23B55-1156-4A4D-A949-0640AD3BA59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CFD0074-126B-47EF-8DD2-DE519C57E04E}" type="datetimeFigureOut">
              <a:rPr lang="en-US" smtClean="0"/>
              <a:pPr/>
              <a:t>10/24/2016</a:t>
            </a:fld>
            <a:endParaRPr lang="en-US"/>
          </a:p>
        </p:txBody>
      </p:sp>
      <p:sp>
        <p:nvSpPr>
          <p:cNvPr id="9" name="Slide Number Placeholder 8"/>
          <p:cNvSpPr>
            <a:spLocks noGrp="1"/>
          </p:cNvSpPr>
          <p:nvPr>
            <p:ph type="sldNum" sz="quarter" idx="15"/>
          </p:nvPr>
        </p:nvSpPr>
        <p:spPr/>
        <p:txBody>
          <a:bodyPr rtlCol="0"/>
          <a:lstStyle/>
          <a:p>
            <a:fld id="{D7423B55-1156-4A4D-A949-0640AD3BA59D}"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eaLnBrk="1" latinLnBrk="0" hangingPunct="1"/>
            <a:fld id="{23A271A1-F6D6-438B-A432-4747EE7ECD40}" type="datetimeFigureOut">
              <a:rPr lang="en-US" smtClean="0"/>
              <a:pPr eaLnBrk="1" latinLnBrk="0" hangingPunct="1"/>
              <a:t>10/24/2016</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76629CB-7937-4506-A327-ACF88B95BB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CFD0074-126B-47EF-8DD2-DE519C57E04E}" type="datetimeFigureOut">
              <a:rPr lang="en-US" smtClean="0"/>
              <a:pPr/>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23B55-1156-4A4D-A949-0640AD3BA59D}"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CFD0074-126B-47EF-8DD2-DE519C57E04E}" type="datetimeFigureOut">
              <a:rPr lang="en-US" smtClean="0"/>
              <a:pPr/>
              <a:t>10/24/2016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23B55-1156-4A4D-A949-0640AD3BA59D}"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CFD0074-126B-47EF-8DD2-DE519C57E04E}" type="datetimeFigureOut">
              <a:rPr lang="en-US" smtClean="0"/>
              <a:pPr/>
              <a:t>10/24/2016</a:t>
            </a:fld>
            <a:endParaRPr lang="en-US"/>
          </a:p>
        </p:txBody>
      </p:sp>
      <p:sp>
        <p:nvSpPr>
          <p:cNvPr id="7" name="Slide Number Placeholder 6"/>
          <p:cNvSpPr>
            <a:spLocks noGrp="1"/>
          </p:cNvSpPr>
          <p:nvPr>
            <p:ph type="sldNum" sz="quarter" idx="11"/>
          </p:nvPr>
        </p:nvSpPr>
        <p:spPr/>
        <p:txBody>
          <a:bodyPr rtlCol="0"/>
          <a:lstStyle/>
          <a:p>
            <a:fld id="{D7423B55-1156-4A4D-A949-0640AD3BA59D}"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D0074-126B-47EF-8DD2-DE519C57E04E}" type="datetimeFigureOut">
              <a:rPr lang="en-US" smtClean="0"/>
              <a:pPr/>
              <a:t>10/24/2016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23B55-1156-4A4D-A949-0640AD3BA59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CFD0074-126B-47EF-8DD2-DE519C57E04E}" type="datetimeFigureOut">
              <a:rPr lang="en-US" smtClean="0"/>
              <a:pPr/>
              <a:t>10/24/2016</a:t>
            </a:fld>
            <a:endParaRPr lang="en-US"/>
          </a:p>
        </p:txBody>
      </p:sp>
      <p:sp>
        <p:nvSpPr>
          <p:cNvPr id="22" name="Slide Number Placeholder 21"/>
          <p:cNvSpPr>
            <a:spLocks noGrp="1"/>
          </p:cNvSpPr>
          <p:nvPr>
            <p:ph type="sldNum" sz="quarter" idx="15"/>
          </p:nvPr>
        </p:nvSpPr>
        <p:spPr/>
        <p:txBody>
          <a:bodyPr rtlCol="0"/>
          <a:lstStyle/>
          <a:p>
            <a:fld id="{6E2D2B3B-882E-40F3-A32F-6DD516915044}"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CFD0074-126B-47EF-8DD2-DE519C57E04E}" type="datetimeFigureOut">
              <a:rPr lang="en-US" smtClean="0"/>
              <a:pPr/>
              <a:t>10/24/2016</a:t>
            </a:fld>
            <a:endParaRPr lang="en-US"/>
          </a:p>
        </p:txBody>
      </p:sp>
      <p:sp>
        <p:nvSpPr>
          <p:cNvPr id="18" name="Slide Number Placeholder 17"/>
          <p:cNvSpPr>
            <a:spLocks noGrp="1"/>
          </p:cNvSpPr>
          <p:nvPr>
            <p:ph type="sldNum" sz="quarter" idx="11"/>
          </p:nvPr>
        </p:nvSpPr>
        <p:spPr/>
        <p:txBody>
          <a:bodyPr rtlCol="0"/>
          <a:lstStyle/>
          <a:p>
            <a:fld id="{D7423B55-1156-4A4D-A949-0640AD3BA59D}"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CFD0074-126B-47EF-8DD2-DE519C57E04E}" type="datetimeFigureOut">
              <a:rPr lang="en-US" smtClean="0"/>
              <a:pPr/>
              <a:t>10/24/2016</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7423B55-1156-4A4D-A949-0640AD3BA59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descr="https://jobsearchingexpert.files.wordpress.com/2014/03/work-experience.jpg"/>
          <p:cNvPicPr>
            <a:picLocks noChangeAspect="1" noChangeArrowheads="1"/>
          </p:cNvPicPr>
          <p:nvPr/>
        </p:nvPicPr>
        <p:blipFill>
          <a:blip r:embed="rId2"/>
          <a:srcRect r="80488" b="68693"/>
          <a:stretch>
            <a:fillRect/>
          </a:stretch>
        </p:blipFill>
        <p:spPr bwMode="auto">
          <a:xfrm>
            <a:off x="5867400" y="1905000"/>
            <a:ext cx="2814875" cy="2209800"/>
          </a:xfrm>
          <a:prstGeom prst="rect">
            <a:avLst/>
          </a:prstGeom>
          <a:solidFill>
            <a:schemeClr val="accent1"/>
          </a:solidFill>
        </p:spPr>
      </p:pic>
      <p:sp>
        <p:nvSpPr>
          <p:cNvPr id="3" name="Subtitle 2"/>
          <p:cNvSpPr>
            <a:spLocks noGrp="1"/>
          </p:cNvSpPr>
          <p:nvPr>
            <p:ph type="subTitle" idx="1"/>
          </p:nvPr>
        </p:nvSpPr>
        <p:spPr>
          <a:xfrm>
            <a:off x="2819400" y="4495800"/>
            <a:ext cx="6172200" cy="2133600"/>
          </a:xfrm>
        </p:spPr>
        <p:txBody>
          <a:bodyPr>
            <a:noAutofit/>
          </a:bodyPr>
          <a:lstStyle/>
          <a:p>
            <a:pPr algn="just"/>
            <a:r>
              <a:rPr lang="en-US" sz="2400" dirty="0" err="1">
                <a:solidFill>
                  <a:schemeClr val="tx1"/>
                </a:solidFill>
                <a:latin typeface="Times New Roman" pitchFamily="18" charset="0"/>
                <a:cs typeface="Times New Roman" pitchFamily="18" charset="0"/>
              </a:rPr>
              <a:t>Kanak</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Pathak</a:t>
            </a:r>
            <a:r>
              <a:rPr lang="en-US" sz="2400" dirty="0">
                <a:solidFill>
                  <a:schemeClr val="tx1"/>
                </a:solidFill>
                <a:latin typeface="Times New Roman" pitchFamily="18" charset="0"/>
                <a:cs typeface="Times New Roman" pitchFamily="18" charset="0"/>
              </a:rPr>
              <a:t> (02520803114)</a:t>
            </a:r>
          </a:p>
          <a:p>
            <a:pPr algn="just"/>
            <a:r>
              <a:rPr lang="en-US" sz="2400" dirty="0" err="1">
                <a:solidFill>
                  <a:schemeClr val="tx1"/>
                </a:solidFill>
                <a:latin typeface="Times New Roman" pitchFamily="18" charset="0"/>
                <a:cs typeface="Times New Roman" pitchFamily="18" charset="0"/>
              </a:rPr>
              <a:t>Varsha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Varshney</a:t>
            </a:r>
            <a:r>
              <a:rPr lang="en-US" sz="2400" dirty="0">
                <a:solidFill>
                  <a:schemeClr val="tx1"/>
                </a:solidFill>
                <a:latin typeface="Times New Roman" pitchFamily="18" charset="0"/>
                <a:cs typeface="Times New Roman" pitchFamily="18" charset="0"/>
              </a:rPr>
              <a:t> (30120803114)</a:t>
            </a:r>
          </a:p>
          <a:p>
            <a:pPr algn="just"/>
            <a:r>
              <a:rPr lang="en-US" sz="2400" dirty="0">
                <a:solidFill>
                  <a:schemeClr val="tx1"/>
                </a:solidFill>
                <a:latin typeface="Times New Roman" pitchFamily="18" charset="0"/>
                <a:cs typeface="Times New Roman" pitchFamily="18" charset="0"/>
              </a:rPr>
              <a:t>B-Tech (IT) 3</a:t>
            </a:r>
            <a:r>
              <a:rPr lang="en-US" sz="2400" baseline="30000" dirty="0">
                <a:solidFill>
                  <a:schemeClr val="tx1"/>
                </a:solidFill>
                <a:latin typeface="Times New Roman" pitchFamily="18" charset="0"/>
                <a:cs typeface="Times New Roman" pitchFamily="18" charset="0"/>
              </a:rPr>
              <a:t>rd</a:t>
            </a:r>
            <a:r>
              <a:rPr lang="en-US" sz="2400" dirty="0">
                <a:solidFill>
                  <a:schemeClr val="tx1"/>
                </a:solidFill>
                <a:latin typeface="Times New Roman" pitchFamily="18" charset="0"/>
                <a:cs typeface="Times New Roman" pitchFamily="18" charset="0"/>
              </a:rPr>
              <a:t> Year, 5</a:t>
            </a:r>
            <a:r>
              <a:rPr lang="en-US" sz="2400" baseline="30000" dirty="0">
                <a:solidFill>
                  <a:schemeClr val="tx1"/>
                </a:solidFill>
                <a:latin typeface="Times New Roman" pitchFamily="18" charset="0"/>
                <a:cs typeface="Times New Roman" pitchFamily="18" charset="0"/>
              </a:rPr>
              <a:t>th </a:t>
            </a:r>
            <a:r>
              <a:rPr lang="en-US" sz="2400" dirty="0">
                <a:solidFill>
                  <a:schemeClr val="tx1"/>
                </a:solidFill>
                <a:latin typeface="Times New Roman" pitchFamily="18" charset="0"/>
                <a:cs typeface="Times New Roman" pitchFamily="18" charset="0"/>
              </a:rPr>
              <a:t> Semester</a:t>
            </a:r>
          </a:p>
          <a:p>
            <a:pPr algn="just"/>
            <a:r>
              <a:rPr lang="en-US" sz="2400" dirty="0" err="1">
                <a:solidFill>
                  <a:schemeClr val="tx1"/>
                </a:solidFill>
                <a:latin typeface="Times New Roman" pitchFamily="18" charset="0"/>
                <a:cs typeface="Times New Roman" pitchFamily="18" charset="0"/>
              </a:rPr>
              <a:t>Bhagwan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Parshuram</a:t>
            </a:r>
            <a:r>
              <a:rPr lang="en-US" sz="2400" dirty="0">
                <a:solidFill>
                  <a:schemeClr val="tx1"/>
                </a:solidFill>
                <a:latin typeface="Times New Roman" pitchFamily="18" charset="0"/>
                <a:cs typeface="Times New Roman" pitchFamily="18" charset="0"/>
              </a:rPr>
              <a:t> Institute of Technology,</a:t>
            </a:r>
          </a:p>
          <a:p>
            <a:pPr algn="just"/>
            <a:r>
              <a:rPr lang="en-US" sz="2400" dirty="0" err="1">
                <a:solidFill>
                  <a:schemeClr val="tx1"/>
                </a:solidFill>
                <a:latin typeface="Times New Roman" pitchFamily="18" charset="0"/>
                <a:cs typeface="Times New Roman" pitchFamily="18" charset="0"/>
              </a:rPr>
              <a:t>Rohini,Delhi</a:t>
            </a:r>
            <a:endParaRPr lang="en-US" sz="2400" dirty="0">
              <a:solidFill>
                <a:schemeClr val="tx1"/>
              </a:solidFill>
              <a:latin typeface="Times New Roman" pitchFamily="18" charset="0"/>
              <a:cs typeface="Times New Roman" pitchFamily="18" charset="0"/>
            </a:endParaRPr>
          </a:p>
        </p:txBody>
      </p:sp>
      <p:sp>
        <p:nvSpPr>
          <p:cNvPr id="13" name="TextBox 12"/>
          <p:cNvSpPr txBox="1"/>
          <p:nvPr/>
        </p:nvSpPr>
        <p:spPr>
          <a:xfrm>
            <a:off x="1295400" y="762000"/>
            <a:ext cx="4953000" cy="39395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400" b="1" spc="50" dirty="0">
                <a:ln w="11430"/>
                <a:solidFill>
                  <a:srgbClr val="2134E7"/>
                </a:solidFill>
                <a:effectLst>
                  <a:outerShdw blurRad="76200" dist="50800" dir="5400000" algn="tl" rotWithShape="0">
                    <a:srgbClr val="000000">
                      <a:alpha val="65000"/>
                    </a:srgbClr>
                  </a:outerShdw>
                </a:effectLst>
                <a:latin typeface="Georgia" pitchFamily="18" charset="0"/>
              </a:rPr>
              <a:t>SUMMER</a:t>
            </a:r>
            <a:r>
              <a:rPr lang="en-US" b="1" spc="50" dirty="0">
                <a:ln w="11430"/>
                <a:solidFill>
                  <a:srgbClr val="2134E7"/>
                </a:solidFill>
                <a:effectLst>
                  <a:outerShdw blurRad="76200" dist="50800" dir="5400000" algn="tl" rotWithShape="0">
                    <a:srgbClr val="000000">
                      <a:alpha val="65000"/>
                    </a:srgbClr>
                  </a:outerShdw>
                </a:effectLst>
                <a:latin typeface="Georgia" pitchFamily="18" charset="0"/>
              </a:rPr>
              <a:t> </a:t>
            </a:r>
          </a:p>
          <a:p>
            <a:pPr algn="ctr"/>
            <a:r>
              <a:rPr lang="en-US" sz="4400" b="1" spc="50" dirty="0">
                <a:ln w="11430"/>
                <a:solidFill>
                  <a:srgbClr val="2134E7"/>
                </a:solidFill>
                <a:effectLst>
                  <a:outerShdw blurRad="76200" dist="50800" dir="5400000" algn="tl" rotWithShape="0">
                    <a:srgbClr val="000000">
                      <a:alpha val="65000"/>
                    </a:srgbClr>
                  </a:outerShdw>
                </a:effectLst>
                <a:latin typeface="Georgia" pitchFamily="18" charset="0"/>
              </a:rPr>
              <a:t>TRAINING</a:t>
            </a:r>
          </a:p>
          <a:p>
            <a:pPr algn="ctr"/>
            <a:r>
              <a:rPr lang="en-US" sz="3600" b="1" spc="50" dirty="0">
                <a:ln w="11430"/>
                <a:solidFill>
                  <a:srgbClr val="2134E7"/>
                </a:solidFill>
                <a:effectLst>
                  <a:outerShdw blurRad="76200" dist="50800" dir="5400000" algn="tl" rotWithShape="0">
                    <a:srgbClr val="000000">
                      <a:alpha val="65000"/>
                    </a:srgbClr>
                  </a:outerShdw>
                </a:effectLst>
                <a:latin typeface="Georgia" pitchFamily="18" charset="0"/>
              </a:rPr>
              <a:t>LEARNING</a:t>
            </a:r>
          </a:p>
          <a:p>
            <a:pPr algn="ctr"/>
            <a:r>
              <a:rPr lang="en-US" sz="2400" b="1" spc="50" dirty="0">
                <a:ln w="11430"/>
                <a:solidFill>
                  <a:srgbClr val="2134E7"/>
                </a:solidFill>
                <a:effectLst>
                  <a:outerShdw blurRad="76200" dist="50800" dir="5400000" algn="tl" rotWithShape="0">
                    <a:srgbClr val="000000">
                      <a:alpha val="65000"/>
                    </a:srgbClr>
                  </a:outerShdw>
                </a:effectLst>
                <a:latin typeface="Georgia" pitchFamily="18" charset="0"/>
              </a:rPr>
              <a:t>applied to</a:t>
            </a:r>
          </a:p>
          <a:p>
            <a:pPr algn="ctr"/>
            <a:r>
              <a:rPr lang="en-US" sz="4400" b="1" spc="50" dirty="0">
                <a:ln w="11430"/>
                <a:solidFill>
                  <a:srgbClr val="2134E7"/>
                </a:solidFill>
                <a:effectLst>
                  <a:outerShdw blurRad="76200" dist="50800" dir="5400000" algn="tl" rotWithShape="0">
                    <a:srgbClr val="000000">
                      <a:alpha val="65000"/>
                    </a:srgbClr>
                  </a:outerShdw>
                </a:effectLst>
                <a:latin typeface="Georgia" pitchFamily="18" charset="0"/>
              </a:rPr>
              <a:t>PROJECT</a:t>
            </a:r>
          </a:p>
          <a:p>
            <a:pPr algn="ctr"/>
            <a:endParaRPr lang="en-US" sz="4000" b="1" spc="50" dirty="0">
              <a:ln w="11430"/>
              <a:solidFill>
                <a:srgbClr val="2134E7"/>
              </a:solidFill>
              <a:effectLst>
                <a:outerShdw blurRad="76200" dist="50800" dir="5400000" algn="tl" rotWithShape="0">
                  <a:srgbClr val="000000">
                    <a:alpha val="65000"/>
                  </a:srgbClr>
                </a:outerShdw>
              </a:effectLst>
              <a:latin typeface="Georgia" pitchFamily="18" charset="0"/>
            </a:endParaRPr>
          </a:p>
          <a:p>
            <a:pPr algn="ct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Lst>
          </a:blip>
          <a:srcRect l="25501"/>
          <a:stretch/>
        </p:blipFill>
        <p:spPr>
          <a:xfrm>
            <a:off x="6019800" y="1752600"/>
            <a:ext cx="873068" cy="838200"/>
          </a:xfrm>
          <a:prstGeom prst="rect">
            <a:avLst/>
          </a:prstGeom>
        </p:spPr>
      </p:pic>
    </p:spTree>
    <p:extLst>
      <p:ext uri="{BB962C8B-B14F-4D97-AF65-F5344CB8AC3E}">
        <p14:creationId xmlns:p14="http://schemas.microsoft.com/office/powerpoint/2010/main" val="476473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4800"/>
            <a:ext cx="9144000" cy="1371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838200" y="228600"/>
            <a:ext cx="7467600" cy="11430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900" b="1" cap="none" spc="150" dirty="0">
                <a:ln w="11430"/>
                <a:solidFill>
                  <a:srgbClr val="F8F8F8"/>
                </a:solidFill>
                <a:effectLst>
                  <a:outerShdw blurRad="25400" algn="tl" rotWithShape="0">
                    <a:srgbClr val="000000">
                      <a:alpha val="43000"/>
                    </a:srgbClr>
                  </a:outerShdw>
                </a:effectLst>
                <a:latin typeface="Georgia" pitchFamily="18" charset="0"/>
              </a:rPr>
              <a:t>RESULT</a:t>
            </a:r>
          </a:p>
        </p:txBody>
      </p:sp>
      <p:pic>
        <p:nvPicPr>
          <p:cNvPr id="5" name="Picture 4"/>
          <p:cNvPicPr>
            <a:picLocks noChangeAspect="1"/>
          </p:cNvPicPr>
          <p:nvPr/>
        </p:nvPicPr>
        <p:blipFill>
          <a:blip r:embed="rId2"/>
          <a:stretch>
            <a:fillRect/>
          </a:stretch>
        </p:blipFill>
        <p:spPr>
          <a:xfrm>
            <a:off x="152400" y="1828800"/>
            <a:ext cx="4267200" cy="2286000"/>
          </a:xfrm>
          <a:prstGeom prst="rect">
            <a:avLst/>
          </a:prstGeom>
        </p:spPr>
      </p:pic>
      <p:pic>
        <p:nvPicPr>
          <p:cNvPr id="6" name="Picture 5"/>
          <p:cNvPicPr>
            <a:picLocks noChangeAspect="1"/>
          </p:cNvPicPr>
          <p:nvPr/>
        </p:nvPicPr>
        <p:blipFill>
          <a:blip r:embed="rId3"/>
          <a:stretch>
            <a:fillRect/>
          </a:stretch>
        </p:blipFill>
        <p:spPr>
          <a:xfrm>
            <a:off x="4578626" y="1828800"/>
            <a:ext cx="4184374" cy="2286000"/>
          </a:xfrm>
          <a:prstGeom prst="rect">
            <a:avLst/>
          </a:prstGeom>
        </p:spPr>
      </p:pic>
      <p:pic>
        <p:nvPicPr>
          <p:cNvPr id="8" name="Picture 7"/>
          <p:cNvPicPr>
            <a:picLocks noChangeAspect="1"/>
          </p:cNvPicPr>
          <p:nvPr/>
        </p:nvPicPr>
        <p:blipFill>
          <a:blip r:embed="rId4"/>
          <a:stretch>
            <a:fillRect/>
          </a:stretch>
        </p:blipFill>
        <p:spPr>
          <a:xfrm>
            <a:off x="1911626" y="4237383"/>
            <a:ext cx="5334000" cy="2494295"/>
          </a:xfrm>
          <a:prstGeom prst="rect">
            <a:avLst/>
          </a:prstGeom>
        </p:spPr>
      </p:pic>
    </p:spTree>
    <p:extLst>
      <p:ext uri="{BB962C8B-B14F-4D97-AF65-F5344CB8AC3E}">
        <p14:creationId xmlns:p14="http://schemas.microsoft.com/office/powerpoint/2010/main" val="832673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81000"/>
            <a:ext cx="7467600" cy="1143000"/>
          </a:xfrm>
        </p:spPr>
        <p:txBody>
          <a:bodyPr>
            <a:noAutofit/>
            <a:scene3d>
              <a:camera prst="orthographicFront"/>
              <a:lightRig rig="soft" dir="t">
                <a:rot lat="0" lon="0" rev="10800000"/>
              </a:lightRig>
            </a:scene3d>
            <a:sp3d>
              <a:bevelT w="27940" h="12700"/>
              <a:contourClr>
                <a:srgbClr val="DDDDDD"/>
              </a:contourClr>
            </a:sp3d>
          </a:bodyPr>
          <a:lstStyle/>
          <a:p>
            <a:pPr algn="just"/>
            <a:r>
              <a:rPr lang="en-US" sz="4800" b="1" cap="none" spc="150" dirty="0">
                <a:ln w="11430"/>
                <a:solidFill>
                  <a:srgbClr val="F8F8F8"/>
                </a:solidFill>
                <a:effectLst>
                  <a:outerShdw blurRad="25400" algn="tl" rotWithShape="0">
                    <a:srgbClr val="000000">
                      <a:alpha val="43000"/>
                    </a:srgbClr>
                  </a:outerShdw>
                </a:effectLst>
                <a:latin typeface="Georgia" pitchFamily="18" charset="0"/>
              </a:rPr>
              <a:t>            RESULT</a:t>
            </a:r>
          </a:p>
        </p:txBody>
      </p:sp>
      <p:pic>
        <p:nvPicPr>
          <p:cNvPr id="6" name="Picture 5"/>
          <p:cNvPicPr>
            <a:picLocks noChangeAspect="1"/>
          </p:cNvPicPr>
          <p:nvPr/>
        </p:nvPicPr>
        <p:blipFill rotWithShape="1">
          <a:blip r:embed="rId2"/>
          <a:srcRect l="1042"/>
          <a:stretch/>
        </p:blipFill>
        <p:spPr>
          <a:xfrm>
            <a:off x="685800" y="1828800"/>
            <a:ext cx="7239000" cy="2514600"/>
          </a:xfrm>
          <a:prstGeom prst="rect">
            <a:avLst/>
          </a:prstGeom>
        </p:spPr>
      </p:pic>
      <p:pic>
        <p:nvPicPr>
          <p:cNvPr id="7" name="Picture 6"/>
          <p:cNvPicPr>
            <a:picLocks noChangeAspect="1"/>
          </p:cNvPicPr>
          <p:nvPr/>
        </p:nvPicPr>
        <p:blipFill rotWithShape="1">
          <a:blip r:embed="rId3"/>
          <a:srcRect l="1042" b="17647"/>
          <a:stretch/>
        </p:blipFill>
        <p:spPr>
          <a:xfrm>
            <a:off x="685800" y="4522304"/>
            <a:ext cx="7239000" cy="2133600"/>
          </a:xfrm>
          <a:prstGeom prst="rect">
            <a:avLst/>
          </a:prstGeom>
        </p:spPr>
      </p:pic>
    </p:spTree>
    <p:extLst>
      <p:ext uri="{BB962C8B-B14F-4D97-AF65-F5344CB8AC3E}">
        <p14:creationId xmlns:p14="http://schemas.microsoft.com/office/powerpoint/2010/main" val="245777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000"/>
            <a:ext cx="9144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0" y="685800"/>
            <a:ext cx="9144000" cy="846386"/>
          </a:xfrm>
          <a:prstGeom prst="rect">
            <a:avLst/>
          </a:prstGeom>
          <a:noFill/>
        </p:spPr>
        <p:txBody>
          <a:bodyPr wrap="square" rtlCol="0">
            <a:spAutoFit/>
          </a:bodyPr>
          <a:lstStyle/>
          <a:p>
            <a:pPr algn="ctr"/>
            <a:r>
              <a:rPr lang="en-US" sz="4900" b="1" spc="150" dirty="0">
                <a:ln w="11430"/>
                <a:solidFill>
                  <a:srgbClr val="F8F8F8"/>
                </a:solidFill>
                <a:effectLst>
                  <a:outerShdw blurRad="25400" algn="tl" rotWithShape="0">
                    <a:srgbClr val="000000">
                      <a:alpha val="43000"/>
                    </a:srgbClr>
                  </a:outerShdw>
                </a:effectLst>
                <a:latin typeface="Georgia" pitchFamily="18" charset="0"/>
              </a:rPr>
              <a:t>CONCLUSION</a:t>
            </a:r>
            <a:endParaRPr lang="en-US" sz="4900" dirty="0"/>
          </a:p>
        </p:txBody>
      </p:sp>
      <p:sp>
        <p:nvSpPr>
          <p:cNvPr id="11" name="TextBox 10"/>
          <p:cNvSpPr txBox="1"/>
          <p:nvPr/>
        </p:nvSpPr>
        <p:spPr>
          <a:xfrm>
            <a:off x="990600" y="2133600"/>
            <a:ext cx="6553200" cy="1323439"/>
          </a:xfrm>
          <a:prstGeom prst="rect">
            <a:avLst/>
          </a:prstGeom>
          <a:noFill/>
        </p:spPr>
        <p:txBody>
          <a:bodyPr wrap="square" rtlCol="0">
            <a:spAutoFit/>
          </a:bodyPr>
          <a:lstStyle/>
          <a:p>
            <a:pPr algn="just">
              <a:buClr>
                <a:srgbClr val="434E7B"/>
              </a:buClr>
            </a:pPr>
            <a:r>
              <a:rPr lang="en-US" sz="2000" dirty="0">
                <a:latin typeface="Georgia" pitchFamily="18" charset="0"/>
              </a:rPr>
              <a:t> </a:t>
            </a:r>
          </a:p>
          <a:p>
            <a:endParaRPr lang="en-US" sz="2000" dirty="0"/>
          </a:p>
          <a:p>
            <a:endParaRPr lang="en-US" sz="2000" dirty="0"/>
          </a:p>
          <a:p>
            <a:endParaRPr lang="en-US" sz="2000" dirty="0"/>
          </a:p>
        </p:txBody>
      </p:sp>
      <p:sp>
        <p:nvSpPr>
          <p:cNvPr id="7" name="Content Placeholder 6"/>
          <p:cNvSpPr>
            <a:spLocks noGrp="1"/>
          </p:cNvSpPr>
          <p:nvPr>
            <p:ph sz="quarter" idx="1"/>
          </p:nvPr>
        </p:nvSpPr>
        <p:spPr>
          <a:xfrm>
            <a:off x="533400" y="1984248"/>
            <a:ext cx="7391400" cy="4492752"/>
          </a:xfrm>
        </p:spPr>
        <p:txBody>
          <a:bodyPr>
            <a:normAutofit/>
          </a:bodyPr>
          <a:lstStyle/>
          <a:p>
            <a:pPr marL="457200" indent="-457200">
              <a:buFont typeface="Wingdings" pitchFamily="2" charset="2"/>
              <a:buChar char="Ø"/>
            </a:pPr>
            <a:r>
              <a:rPr lang="en-US" sz="2200" dirty="0">
                <a:latin typeface="Georgia" pitchFamily="18" charset="0"/>
              </a:rPr>
              <a:t>MARINE TRAVEL project was for users to view and plan for the beautiful location for their holidays and connect with the admin for further details. Shipment of goods was also one of the focus of this project.</a:t>
            </a:r>
          </a:p>
          <a:p>
            <a:pPr marL="457200" indent="-457200">
              <a:buFont typeface="Wingdings" pitchFamily="2" charset="2"/>
              <a:buChar char="Ø"/>
            </a:pPr>
            <a:endParaRPr lang="en-US" sz="400" dirty="0">
              <a:latin typeface="Georgia" pitchFamily="18" charset="0"/>
            </a:endParaRPr>
          </a:p>
          <a:p>
            <a:pPr marL="457200" indent="-457200">
              <a:buFont typeface="Wingdings" pitchFamily="2" charset="2"/>
              <a:buChar char="Ø"/>
            </a:pPr>
            <a:r>
              <a:rPr lang="en-US" sz="2200" dirty="0">
                <a:latin typeface="Georgia" pitchFamily="18" charset="0"/>
              </a:rPr>
              <a:t>This project has a wider scope of being implemented in Web based Applications.</a:t>
            </a:r>
          </a:p>
          <a:p>
            <a:pPr marL="457200" indent="-457200">
              <a:buFont typeface="Wingdings" pitchFamily="2" charset="2"/>
              <a:buChar char="Ø"/>
            </a:pPr>
            <a:endParaRPr lang="en-US" sz="400" dirty="0">
              <a:latin typeface="Georgia" pitchFamily="18" charset="0"/>
            </a:endParaRPr>
          </a:p>
          <a:p>
            <a:pPr marL="457200" indent="-457200">
              <a:buFont typeface="Wingdings" pitchFamily="2" charset="2"/>
              <a:buChar char="Ø"/>
            </a:pPr>
            <a:r>
              <a:rPr lang="en-US" sz="2200" dirty="0">
                <a:latin typeface="Georgia" pitchFamily="18" charset="0"/>
              </a:rPr>
              <a:t>There are further more additions that need to be made.</a:t>
            </a:r>
          </a:p>
          <a:p>
            <a:pPr lvl="2">
              <a:buFont typeface="Courier New" pitchFamily="49" charset="0"/>
              <a:buChar char="o"/>
            </a:pPr>
            <a:r>
              <a:rPr lang="en-US" dirty="0"/>
              <a:t>Including complete payment processing system.</a:t>
            </a:r>
          </a:p>
          <a:p>
            <a:pPr lvl="2">
              <a:buFont typeface="Courier New" pitchFamily="49" charset="0"/>
              <a:buChar char="o"/>
            </a:pPr>
            <a:r>
              <a:rPr lang="en-US" dirty="0"/>
              <a:t>Enabling it to work with large database scale.</a:t>
            </a:r>
          </a:p>
          <a:p>
            <a:pPr lvl="2">
              <a:buNone/>
            </a:pPr>
            <a:endParaRPr lang="en-US" dirty="0"/>
          </a:p>
          <a:p>
            <a:pPr>
              <a:buNone/>
            </a:pPr>
            <a:endParaRPr lang="en-US" dirty="0"/>
          </a:p>
        </p:txBody>
      </p:sp>
    </p:spTree>
    <p:extLst>
      <p:ext uri="{BB962C8B-B14F-4D97-AF65-F5344CB8AC3E}">
        <p14:creationId xmlns:p14="http://schemas.microsoft.com/office/powerpoint/2010/main" val="62088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extLst>
              <p:ext uri="{D42A27DB-BD31-4B8C-83A1-F6EECF244321}">
                <p14:modId xmlns:p14="http://schemas.microsoft.com/office/powerpoint/2010/main" val="1635402150"/>
              </p:ext>
            </p:extLst>
          </p:nvPr>
        </p:nvGraphicFramePr>
        <p:xfrm>
          <a:off x="533400" y="2028570"/>
          <a:ext cx="7467600" cy="479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762000" y="533400"/>
            <a:ext cx="7467600" cy="8382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400" b="1" cap="none" spc="150" dirty="0">
                <a:ln w="11430"/>
                <a:solidFill>
                  <a:srgbClr val="F8F8F8"/>
                </a:solidFill>
                <a:effectLst>
                  <a:outerShdw blurRad="25400" algn="tl" rotWithShape="0">
                    <a:srgbClr val="000000">
                      <a:alpha val="43000"/>
                    </a:srgbClr>
                  </a:outerShdw>
                </a:effectLst>
                <a:latin typeface="Georgia" pitchFamily="18" charset="0"/>
              </a:rPr>
              <a:t>LEARNING OUTCOME</a:t>
            </a:r>
          </a:p>
        </p:txBody>
      </p:sp>
    </p:spTree>
    <p:extLst>
      <p:ext uri="{BB962C8B-B14F-4D97-AF65-F5344CB8AC3E}">
        <p14:creationId xmlns:p14="http://schemas.microsoft.com/office/powerpoint/2010/main" val="772951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878" y="2514600"/>
            <a:ext cx="9144000" cy="923330"/>
          </a:xfrm>
          <a:prstGeom prst="rect">
            <a:avLst/>
          </a:prstGeom>
          <a:solidFill>
            <a:srgbClr val="434E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5400" dirty="0">
                <a:latin typeface="Georgia"/>
                <a:cs typeface="Georgia"/>
              </a:rPr>
              <a:t>THANK YOU</a:t>
            </a:r>
          </a:p>
        </p:txBody>
      </p:sp>
    </p:spTree>
    <p:extLst>
      <p:ext uri="{BB962C8B-B14F-4D97-AF65-F5344CB8AC3E}">
        <p14:creationId xmlns:p14="http://schemas.microsoft.com/office/powerpoint/2010/main" val="179763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4400" y="4663971"/>
            <a:ext cx="3200400" cy="2194029"/>
          </a:xfrm>
          <a:prstGeom prst="rect">
            <a:avLst/>
          </a:prstGeom>
        </p:spPr>
      </p:pic>
      <p:sp>
        <p:nvSpPr>
          <p:cNvPr id="5" name="Rectangle 4"/>
          <p:cNvSpPr/>
          <p:nvPr/>
        </p:nvSpPr>
        <p:spPr>
          <a:xfrm>
            <a:off x="0" y="381000"/>
            <a:ext cx="9144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748" name="Picture 4" descr="http://www.thebankruptcysite.org/sites/default/files/curated_items/information-icon.png"/>
          <p:cNvPicPr>
            <a:picLocks noChangeAspect="1" noChangeArrowheads="1"/>
          </p:cNvPicPr>
          <p:nvPr/>
        </p:nvPicPr>
        <p:blipFill>
          <a:blip r:embed="rId3"/>
          <a:srcRect/>
          <a:stretch>
            <a:fillRect/>
          </a:stretch>
        </p:blipFill>
        <p:spPr bwMode="auto">
          <a:xfrm>
            <a:off x="838200" y="304800"/>
            <a:ext cx="1447799" cy="1447799"/>
          </a:xfrm>
          <a:prstGeom prst="rect">
            <a:avLst/>
          </a:prstGeom>
          <a:noFill/>
        </p:spPr>
      </p:pic>
      <p:sp>
        <p:nvSpPr>
          <p:cNvPr id="2" name="Title 1"/>
          <p:cNvSpPr>
            <a:spLocks noGrp="1"/>
          </p:cNvSpPr>
          <p:nvPr>
            <p:ph type="title"/>
          </p:nvPr>
        </p:nvSpPr>
        <p:spPr>
          <a:xfrm>
            <a:off x="762000" y="457200"/>
            <a:ext cx="7467600" cy="11430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900" b="1" cap="none" spc="150" dirty="0">
                <a:ln w="11430"/>
                <a:solidFill>
                  <a:srgbClr val="F8F8F8"/>
                </a:solidFill>
                <a:effectLst>
                  <a:outerShdw blurRad="25400" algn="tl" rotWithShape="0">
                    <a:srgbClr val="000000">
                      <a:alpha val="43000"/>
                    </a:srgbClr>
                  </a:outerShdw>
                </a:effectLst>
                <a:latin typeface="Georgia" pitchFamily="18" charset="0"/>
              </a:rPr>
              <a:t>NTRODUCTION</a:t>
            </a:r>
          </a:p>
        </p:txBody>
      </p:sp>
      <p:sp>
        <p:nvSpPr>
          <p:cNvPr id="3" name="Content Placeholder 2"/>
          <p:cNvSpPr>
            <a:spLocks noGrp="1"/>
          </p:cNvSpPr>
          <p:nvPr>
            <p:ph sz="quarter" idx="1"/>
          </p:nvPr>
        </p:nvSpPr>
        <p:spPr>
          <a:xfrm>
            <a:off x="533400" y="2133600"/>
            <a:ext cx="8229600" cy="3200400"/>
          </a:xfrm>
        </p:spPr>
        <p:txBody>
          <a:bodyPr>
            <a:normAutofit fontScale="77500" lnSpcReduction="20000"/>
          </a:bodyPr>
          <a:lstStyle/>
          <a:p>
            <a:pPr>
              <a:lnSpc>
                <a:spcPct val="110000"/>
              </a:lnSpc>
              <a:buSzPct val="100000"/>
              <a:buFont typeface="Wingdings" pitchFamily="2" charset="2"/>
              <a:buChar char="Ø"/>
            </a:pPr>
            <a:r>
              <a:rPr lang="en-US" dirty="0">
                <a:solidFill>
                  <a:schemeClr val="tx1"/>
                </a:solidFill>
                <a:latin typeface="Georgia" pitchFamily="18" charset="0"/>
              </a:rPr>
              <a:t>Marine Travels is the project developed to plan a journey via waterways. It is developed using JAVA and </a:t>
            </a:r>
            <a:r>
              <a:rPr lang="en-US" dirty="0" err="1">
                <a:solidFill>
                  <a:schemeClr val="tx1"/>
                </a:solidFill>
                <a:latin typeface="Georgia" pitchFamily="18" charset="0"/>
              </a:rPr>
              <a:t>MySQL</a:t>
            </a:r>
            <a:r>
              <a:rPr lang="en-US" dirty="0">
                <a:solidFill>
                  <a:schemeClr val="tx1"/>
                </a:solidFill>
                <a:latin typeface="Georgia" pitchFamily="18" charset="0"/>
              </a:rPr>
              <a:t>.</a:t>
            </a:r>
          </a:p>
          <a:p>
            <a:pPr>
              <a:lnSpc>
                <a:spcPct val="110000"/>
              </a:lnSpc>
              <a:buSzPct val="100000"/>
              <a:buFont typeface="Wingdings" pitchFamily="2" charset="2"/>
              <a:buChar char="Ø"/>
            </a:pPr>
            <a:endParaRPr lang="en-US" dirty="0">
              <a:solidFill>
                <a:schemeClr val="tx1"/>
              </a:solidFill>
              <a:latin typeface="Georgia" pitchFamily="18" charset="0"/>
            </a:endParaRPr>
          </a:p>
          <a:p>
            <a:pPr>
              <a:lnSpc>
                <a:spcPct val="110000"/>
              </a:lnSpc>
              <a:buSzPct val="100000"/>
              <a:buFont typeface="Wingdings" pitchFamily="2" charset="2"/>
              <a:buChar char="Ø"/>
            </a:pPr>
            <a:r>
              <a:rPr lang="en-US" dirty="0">
                <a:solidFill>
                  <a:schemeClr val="tx1"/>
                </a:solidFill>
                <a:latin typeface="Georgia" pitchFamily="18" charset="0"/>
              </a:rPr>
              <a:t>It allows one to look up for the places and the ships and retrieve  up to the minute information regarding the available routes and journey estimate.</a:t>
            </a:r>
          </a:p>
          <a:p>
            <a:pPr>
              <a:lnSpc>
                <a:spcPct val="110000"/>
              </a:lnSpc>
              <a:buSzPct val="100000"/>
              <a:buFont typeface="Wingdings" pitchFamily="2" charset="2"/>
              <a:buChar char="Ø"/>
            </a:pPr>
            <a:endParaRPr lang="en-US" dirty="0">
              <a:latin typeface="Georgia" pitchFamily="18" charset="0"/>
            </a:endParaRPr>
          </a:p>
          <a:p>
            <a:pPr>
              <a:lnSpc>
                <a:spcPct val="110000"/>
              </a:lnSpc>
              <a:buSzPct val="100000"/>
              <a:buFont typeface="Wingdings" pitchFamily="2" charset="2"/>
              <a:buChar char="Ø"/>
            </a:pPr>
            <a:r>
              <a:rPr lang="en-US" dirty="0">
                <a:solidFill>
                  <a:schemeClr val="tx1"/>
                </a:solidFill>
                <a:latin typeface="Georgia" pitchFamily="18" charset="0"/>
              </a:rPr>
              <a:t>One can also look for this project as a means for shipping their goods. It is very important to </a:t>
            </a:r>
            <a:r>
              <a:rPr lang="en-US" dirty="0">
                <a:latin typeface="Georgia" pitchFamily="18" charset="0"/>
              </a:rPr>
              <a:t>aware people </a:t>
            </a:r>
            <a:r>
              <a:rPr lang="en-US" dirty="0">
                <a:solidFill>
                  <a:schemeClr val="tx1"/>
                </a:solidFill>
                <a:latin typeface="Georgia" pitchFamily="18" charset="0"/>
              </a:rPr>
              <a:t>that shipping the goods via waterways is all economical and eco-friendly as compared to other ways. </a:t>
            </a:r>
          </a:p>
        </p:txBody>
      </p:sp>
    </p:spTree>
    <p:extLst>
      <p:ext uri="{BB962C8B-B14F-4D97-AF65-F5344CB8AC3E}">
        <p14:creationId xmlns:p14="http://schemas.microsoft.com/office/powerpoint/2010/main" val="62088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toolkit.smallbiz.nsw.gov.au/media/useruploads/images/Marketing_Ch1_Pt3_Marketing_Objectives.jpg"/>
          <p:cNvPicPr>
            <a:picLocks noChangeAspect="1" noChangeArrowheads="1"/>
          </p:cNvPicPr>
          <p:nvPr/>
        </p:nvPicPr>
        <p:blipFill>
          <a:blip r:embed="rId2"/>
          <a:srcRect/>
          <a:stretch>
            <a:fillRect/>
          </a:stretch>
        </p:blipFill>
        <p:spPr bwMode="auto">
          <a:xfrm>
            <a:off x="6172200" y="5029200"/>
            <a:ext cx="2667000" cy="1828800"/>
          </a:xfrm>
          <a:prstGeom prst="rect">
            <a:avLst/>
          </a:prstGeom>
          <a:noFill/>
        </p:spPr>
      </p:pic>
      <p:sp>
        <p:nvSpPr>
          <p:cNvPr id="3" name="Content Placeholder 2"/>
          <p:cNvSpPr>
            <a:spLocks noGrp="1"/>
          </p:cNvSpPr>
          <p:nvPr>
            <p:ph sz="quarter" idx="1"/>
          </p:nvPr>
        </p:nvSpPr>
        <p:spPr>
          <a:xfrm>
            <a:off x="533400" y="1981200"/>
            <a:ext cx="8229600" cy="4114800"/>
          </a:xfrm>
        </p:spPr>
        <p:txBody>
          <a:bodyPr>
            <a:normAutofit/>
          </a:bodyPr>
          <a:lstStyle/>
          <a:p>
            <a:pPr>
              <a:buSzPct val="100000"/>
              <a:buFont typeface="Wingdings" pitchFamily="2" charset="2"/>
              <a:buChar char="Ø"/>
            </a:pPr>
            <a:r>
              <a:rPr lang="en-US" dirty="0">
                <a:solidFill>
                  <a:schemeClr val="tx1"/>
                </a:solidFill>
                <a:latin typeface="Georgia" pitchFamily="18" charset="0"/>
              </a:rPr>
              <a:t>To offer a variety of travel services that are sure to match all your priorities.</a:t>
            </a:r>
          </a:p>
          <a:p>
            <a:pPr>
              <a:buSzPct val="100000"/>
              <a:buFont typeface="Wingdings" pitchFamily="2" charset="2"/>
              <a:buChar char="Ø"/>
            </a:pPr>
            <a:endParaRPr lang="en-US" sz="300" dirty="0">
              <a:solidFill>
                <a:schemeClr val="tx1"/>
              </a:solidFill>
              <a:latin typeface="Georgia" pitchFamily="18" charset="0"/>
            </a:endParaRPr>
          </a:p>
          <a:p>
            <a:pPr>
              <a:buSzPct val="100000"/>
              <a:buFont typeface="Wingdings" pitchFamily="2" charset="2"/>
              <a:buChar char="Ø"/>
            </a:pPr>
            <a:r>
              <a:rPr lang="en-US" dirty="0">
                <a:solidFill>
                  <a:schemeClr val="tx1"/>
                </a:solidFill>
                <a:latin typeface="Georgia" pitchFamily="18" charset="0"/>
              </a:rPr>
              <a:t>To globalism, organize, standardize and goal of journey towards perfectionism.</a:t>
            </a:r>
          </a:p>
          <a:p>
            <a:pPr>
              <a:buSzPct val="100000"/>
              <a:buFont typeface="Wingdings" pitchFamily="2" charset="2"/>
              <a:buChar char="Ø"/>
            </a:pPr>
            <a:endParaRPr lang="en-US" sz="300" dirty="0">
              <a:solidFill>
                <a:schemeClr val="tx1"/>
              </a:solidFill>
              <a:latin typeface="Georgia" pitchFamily="18" charset="0"/>
            </a:endParaRPr>
          </a:p>
          <a:p>
            <a:pPr>
              <a:buSzPct val="100000"/>
              <a:buFont typeface="Wingdings" pitchFamily="2" charset="2"/>
              <a:buChar char="Ø"/>
            </a:pPr>
            <a:r>
              <a:rPr lang="en-US" dirty="0">
                <a:latin typeface="Georgia" pitchFamily="18" charset="0"/>
              </a:rPr>
              <a:t>To make strong relationship with customers so that they can enjoy the holiday of their dreams.</a:t>
            </a:r>
          </a:p>
          <a:p>
            <a:pPr>
              <a:buSzPct val="100000"/>
              <a:buFont typeface="Wingdings" pitchFamily="2" charset="2"/>
              <a:buChar char="Ø"/>
            </a:pPr>
            <a:endParaRPr lang="en-US" sz="300" dirty="0">
              <a:solidFill>
                <a:schemeClr val="tx1"/>
              </a:solidFill>
              <a:latin typeface="Georgia" pitchFamily="18" charset="0"/>
            </a:endParaRPr>
          </a:p>
          <a:p>
            <a:pPr>
              <a:buSzPct val="100000"/>
              <a:buFont typeface="Wingdings" pitchFamily="2" charset="2"/>
              <a:buChar char="Ø"/>
            </a:pPr>
            <a:r>
              <a:rPr lang="en-US" dirty="0">
                <a:latin typeface="Georgia" pitchFamily="18" charset="0"/>
              </a:rPr>
              <a:t>Our objective is just an initiative of an idea, it will be made to more further and developed work of art.</a:t>
            </a:r>
            <a:endParaRPr lang="en-US" dirty="0">
              <a:solidFill>
                <a:schemeClr val="tx1"/>
              </a:solidFill>
              <a:latin typeface="Georgia" pitchFamily="18" charset="0"/>
            </a:endParaRPr>
          </a:p>
        </p:txBody>
      </p:sp>
      <p:sp>
        <p:nvSpPr>
          <p:cNvPr id="7" name="Rectangle 6"/>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838200" y="381000"/>
            <a:ext cx="7467600" cy="11430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900" b="1" cap="none" spc="150" dirty="0">
                <a:ln w="11430"/>
                <a:solidFill>
                  <a:srgbClr val="F8F8F8"/>
                </a:solidFill>
                <a:effectLst>
                  <a:outerShdw blurRad="25400" algn="tl" rotWithShape="0">
                    <a:srgbClr val="000000">
                      <a:alpha val="43000"/>
                    </a:srgbClr>
                  </a:outerShdw>
                </a:effectLst>
                <a:latin typeface="Georgia" pitchFamily="18" charset="0"/>
              </a:rPr>
              <a:t>OBJECTIVE</a:t>
            </a:r>
          </a:p>
        </p:txBody>
      </p:sp>
    </p:spTree>
    <p:extLst>
      <p:ext uri="{BB962C8B-B14F-4D97-AF65-F5344CB8AC3E}">
        <p14:creationId xmlns:p14="http://schemas.microsoft.com/office/powerpoint/2010/main" val="249624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457200" y="2209800"/>
            <a:ext cx="8042276" cy="4343400"/>
          </a:xfrm>
        </p:spPr>
        <p:txBody>
          <a:bodyPr>
            <a:normAutofit/>
          </a:bodyPr>
          <a:lstStyle/>
          <a:p>
            <a:pPr>
              <a:buFont typeface="Wingdings" pitchFamily="2" charset="2"/>
              <a:buChar char="Ø"/>
            </a:pPr>
            <a:r>
              <a:rPr lang="en-US" dirty="0">
                <a:solidFill>
                  <a:schemeClr val="tx1"/>
                </a:solidFill>
                <a:latin typeface="Georgia" pitchFamily="18" charset="0"/>
              </a:rPr>
              <a:t>Making of front end.</a:t>
            </a:r>
          </a:p>
          <a:p>
            <a:pPr>
              <a:buFont typeface="Wingdings" pitchFamily="2" charset="2"/>
              <a:buChar char="Ø"/>
            </a:pPr>
            <a:r>
              <a:rPr lang="en-US" dirty="0">
                <a:latin typeface="Georgia" pitchFamily="18" charset="0"/>
              </a:rPr>
              <a:t>Creating various tables in database as needed.</a:t>
            </a:r>
          </a:p>
          <a:p>
            <a:pPr>
              <a:buFont typeface="Wingdings" pitchFamily="2" charset="2"/>
              <a:buChar char="Ø"/>
            </a:pPr>
            <a:r>
              <a:rPr lang="en-US" dirty="0">
                <a:solidFill>
                  <a:schemeClr val="tx1"/>
                </a:solidFill>
                <a:latin typeface="Georgia" pitchFamily="18" charset="0"/>
              </a:rPr>
              <a:t>Connection of front end to back end (connection of </a:t>
            </a:r>
            <a:r>
              <a:rPr lang="en-US">
                <a:solidFill>
                  <a:schemeClr val="tx1"/>
                </a:solidFill>
                <a:latin typeface="Georgia" pitchFamily="18" charset="0"/>
              </a:rPr>
              <a:t>Jforms</a:t>
            </a:r>
            <a:r>
              <a:rPr lang="en-US" dirty="0">
                <a:solidFill>
                  <a:schemeClr val="tx1"/>
                </a:solidFill>
                <a:latin typeface="Georgia" pitchFamily="18" charset="0"/>
              </a:rPr>
              <a:t> to database).</a:t>
            </a:r>
          </a:p>
          <a:p>
            <a:pPr>
              <a:buFont typeface="Wingdings" pitchFamily="2" charset="2"/>
              <a:buChar char="Ø"/>
            </a:pPr>
            <a:r>
              <a:rPr lang="en-US" dirty="0">
                <a:latin typeface="Georgia" pitchFamily="18" charset="0"/>
              </a:rPr>
              <a:t>Modifying various details by admin.</a:t>
            </a:r>
          </a:p>
          <a:p>
            <a:pPr>
              <a:buFont typeface="Wingdings" pitchFamily="2" charset="2"/>
              <a:buChar char="Ø"/>
            </a:pPr>
            <a:r>
              <a:rPr lang="en-US" dirty="0">
                <a:solidFill>
                  <a:schemeClr val="tx1"/>
                </a:solidFill>
                <a:latin typeface="Georgia" pitchFamily="18" charset="0"/>
              </a:rPr>
              <a:t>Declaring of result.      </a:t>
            </a:r>
          </a:p>
        </p:txBody>
      </p:sp>
      <p:sp>
        <p:nvSpPr>
          <p:cNvPr id="9" name="Rectangle 8"/>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838200" y="609600"/>
            <a:ext cx="7696200" cy="1143000"/>
          </a:xfrm>
        </p:spPr>
        <p:txBody>
          <a:bodyPr>
            <a:noAutofit/>
            <a:scene3d>
              <a:camera prst="orthographicFront"/>
              <a:lightRig rig="soft" dir="t">
                <a:rot lat="0" lon="0" rev="10800000"/>
              </a:lightRig>
            </a:scene3d>
            <a:sp3d>
              <a:bevelT w="27940" h="12700"/>
              <a:contourClr>
                <a:srgbClr val="DDDDDD"/>
              </a:contourClr>
            </a:sp3d>
          </a:bodyPr>
          <a:lstStyle/>
          <a:p>
            <a:pPr algn="ctr"/>
            <a:r>
              <a:rPr lang="en-US" sz="4400" b="1" cap="none" spc="150" dirty="0">
                <a:ln w="11430"/>
                <a:solidFill>
                  <a:srgbClr val="F8F8F8"/>
                </a:solidFill>
                <a:effectLst>
                  <a:outerShdw blurRad="25400" algn="tl" rotWithShape="0">
                    <a:srgbClr val="000000">
                      <a:alpha val="43000"/>
                    </a:srgbClr>
                  </a:outerShdw>
                </a:effectLst>
                <a:latin typeface="Georgia" pitchFamily="18" charset="0"/>
              </a:rPr>
              <a:t>PLAN OF ACTION (Methodology)</a:t>
            </a:r>
          </a:p>
        </p:txBody>
      </p:sp>
    </p:spTree>
    <p:extLst>
      <p:ext uri="{BB962C8B-B14F-4D97-AF65-F5344CB8AC3E}">
        <p14:creationId xmlns:p14="http://schemas.microsoft.com/office/powerpoint/2010/main" val="292780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2133600"/>
            <a:ext cx="7889876" cy="4267200"/>
          </a:xfrm>
        </p:spPr>
        <p:txBody>
          <a:bodyPr>
            <a:normAutofit/>
          </a:bodyPr>
          <a:lstStyle/>
          <a:p>
            <a:pPr>
              <a:buFont typeface="Wingdings" pitchFamily="2" charset="2"/>
              <a:buChar char="Ø"/>
            </a:pPr>
            <a:r>
              <a:rPr lang="en-US" dirty="0">
                <a:latin typeface="Georgia" pitchFamily="18" charset="0"/>
              </a:rPr>
              <a:t>Developing a blueprint of how the frames will look and will be linked to one another.</a:t>
            </a:r>
          </a:p>
          <a:p>
            <a:pPr>
              <a:buFont typeface="Wingdings" pitchFamily="2" charset="2"/>
              <a:buChar char="Ø"/>
            </a:pPr>
            <a:endParaRPr lang="en-US" sz="1600" dirty="0">
              <a:latin typeface="Georgia" pitchFamily="18" charset="0"/>
            </a:endParaRPr>
          </a:p>
          <a:p>
            <a:pPr>
              <a:buFont typeface="Wingdings" pitchFamily="2" charset="2"/>
              <a:buChar char="Ø"/>
            </a:pPr>
            <a:r>
              <a:rPr lang="en-US" dirty="0">
                <a:latin typeface="Georgia" pitchFamily="18" charset="0"/>
              </a:rPr>
              <a:t>Implementing the blueprint in Java </a:t>
            </a:r>
            <a:r>
              <a:rPr lang="en-US" dirty="0" err="1">
                <a:latin typeface="Georgia" pitchFamily="18" charset="0"/>
              </a:rPr>
              <a:t>Netbeans</a:t>
            </a:r>
            <a:r>
              <a:rPr lang="en-US" dirty="0">
                <a:latin typeface="Georgia" pitchFamily="18" charset="0"/>
              </a:rPr>
              <a:t> by making the </a:t>
            </a:r>
            <a:r>
              <a:rPr lang="en-US" dirty="0" err="1">
                <a:latin typeface="Georgia" pitchFamily="18" charset="0"/>
              </a:rPr>
              <a:t>Jframes</a:t>
            </a:r>
            <a:r>
              <a:rPr lang="en-US" dirty="0">
                <a:latin typeface="Georgia" pitchFamily="18" charset="0"/>
              </a:rPr>
              <a:t> and to get a go with the click many of the swing components have been added.</a:t>
            </a:r>
          </a:p>
          <a:p>
            <a:pPr>
              <a:buFont typeface="Wingdings" pitchFamily="2" charset="2"/>
              <a:buChar char="Ø"/>
            </a:pPr>
            <a:endParaRPr lang="en-US" sz="1600" dirty="0">
              <a:latin typeface="Georgia" pitchFamily="18" charset="0"/>
            </a:endParaRPr>
          </a:p>
          <a:p>
            <a:pPr>
              <a:buFont typeface="Wingdings" pitchFamily="2" charset="2"/>
              <a:buChar char="Ø"/>
            </a:pPr>
            <a:r>
              <a:rPr lang="en-US" dirty="0">
                <a:latin typeface="Georgia" pitchFamily="18" charset="0"/>
              </a:rPr>
              <a:t>Front end has been coded in a way to provide maximum user friendliness and ease.</a:t>
            </a:r>
            <a:endParaRPr lang="en-US" dirty="0"/>
          </a:p>
          <a:p>
            <a:pPr>
              <a:buFont typeface="Wingdings" pitchFamily="2" charset="2"/>
              <a:buChar char="Ø"/>
            </a:pPr>
            <a:endParaRPr lang="en-US" dirty="0">
              <a:solidFill>
                <a:schemeClr val="bg2">
                  <a:lumMod val="25000"/>
                </a:schemeClr>
              </a:solidFill>
            </a:endParaRPr>
          </a:p>
          <a:p>
            <a:pPr marL="0" indent="0">
              <a:buNone/>
            </a:pPr>
            <a:endParaRPr lang="en-US" dirty="0"/>
          </a:p>
        </p:txBody>
      </p:sp>
      <p:sp>
        <p:nvSpPr>
          <p:cNvPr id="9" name="Rectangle 8"/>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838200" y="381000"/>
            <a:ext cx="7467600" cy="11430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900" b="1" cap="none" spc="150" dirty="0">
                <a:ln w="11430"/>
                <a:solidFill>
                  <a:srgbClr val="F8F8F8"/>
                </a:solidFill>
                <a:effectLst>
                  <a:outerShdw blurRad="25400" algn="tl" rotWithShape="0">
                    <a:srgbClr val="000000">
                      <a:alpha val="43000"/>
                    </a:srgbClr>
                  </a:outerShdw>
                </a:effectLst>
                <a:latin typeface="Georgia" pitchFamily="18" charset="0"/>
              </a:rPr>
              <a:t>Making Of Front End</a:t>
            </a:r>
          </a:p>
        </p:txBody>
      </p:sp>
    </p:spTree>
    <p:extLst>
      <p:ext uri="{BB962C8B-B14F-4D97-AF65-F5344CB8AC3E}">
        <p14:creationId xmlns:p14="http://schemas.microsoft.com/office/powerpoint/2010/main" val="210681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981200"/>
            <a:ext cx="3505200" cy="3276600"/>
          </a:xfrm>
        </p:spPr>
        <p:txBody>
          <a:bodyPr>
            <a:normAutofit fontScale="92500" lnSpcReduction="10000"/>
          </a:bodyPr>
          <a:lstStyle/>
          <a:p>
            <a:pPr>
              <a:buFont typeface="Wingdings" pitchFamily="2" charset="2"/>
              <a:buChar char="Ø"/>
            </a:pPr>
            <a:r>
              <a:rPr lang="en-US" dirty="0">
                <a:latin typeface="Times New Roman" pitchFamily="18" charset="0"/>
                <a:cs typeface="Times New Roman" pitchFamily="18" charset="0"/>
              </a:rPr>
              <a:t>The next step was to </a:t>
            </a:r>
          </a:p>
          <a:p>
            <a:pPr>
              <a:buNone/>
            </a:pPr>
            <a:r>
              <a:rPr lang="en-US" dirty="0">
                <a:latin typeface="Times New Roman" pitchFamily="18" charset="0"/>
                <a:cs typeface="Times New Roman" pitchFamily="18" charset="0"/>
              </a:rPr>
              <a:t>create a database.</a:t>
            </a:r>
          </a:p>
          <a:p>
            <a:pPr>
              <a:buNone/>
            </a:pPr>
            <a:endParaRPr lang="en-US" dirty="0">
              <a:latin typeface="Georgia" pitchFamily="18" charset="0"/>
            </a:endParaRPr>
          </a:p>
          <a:p>
            <a:pPr>
              <a:buFont typeface="Wingdings" pitchFamily="2" charset="2"/>
              <a:buChar char="Ø"/>
            </a:pPr>
            <a:r>
              <a:rPr lang="en-US" dirty="0">
                <a:latin typeface="Times New Roman" pitchFamily="18" charset="0"/>
                <a:cs typeface="Times New Roman" pitchFamily="18" charset="0"/>
              </a:rPr>
              <a:t>Using </a:t>
            </a:r>
            <a:r>
              <a:rPr lang="en-US" dirty="0" err="1">
                <a:latin typeface="Times New Roman" pitchFamily="18" charset="0"/>
                <a:cs typeface="Times New Roman" pitchFamily="18" charset="0"/>
              </a:rPr>
              <a:t>MySQL</a:t>
            </a:r>
            <a:r>
              <a:rPr lang="en-US" dirty="0">
                <a:latin typeface="Times New Roman" pitchFamily="18" charset="0"/>
                <a:cs typeface="Times New Roman" pitchFamily="18" charset="0"/>
              </a:rPr>
              <a:t> Server 5.7 we created the three main database tables :</a:t>
            </a:r>
          </a:p>
          <a:p>
            <a:pPr>
              <a:buFont typeface="Courier New" pitchFamily="49" charset="0"/>
              <a:buChar char="o"/>
            </a:pPr>
            <a:r>
              <a:rPr lang="en-US" sz="1800" dirty="0" err="1">
                <a:latin typeface="Times New Roman" pitchFamily="18" charset="0"/>
                <a:cs typeface="Times New Roman" pitchFamily="18" charset="0"/>
              </a:rPr>
              <a:t>Adminsection</a:t>
            </a:r>
            <a:endParaRPr lang="en-US" sz="1800" dirty="0">
              <a:latin typeface="Times New Roman" pitchFamily="18" charset="0"/>
              <a:cs typeface="Times New Roman" pitchFamily="18" charset="0"/>
            </a:endParaRPr>
          </a:p>
          <a:p>
            <a:pPr>
              <a:buFont typeface="Courier New" pitchFamily="49" charset="0"/>
              <a:buChar char="o"/>
            </a:pPr>
            <a:r>
              <a:rPr lang="en-US" sz="1800" dirty="0">
                <a:latin typeface="Times New Roman" pitchFamily="18" charset="0"/>
                <a:cs typeface="Times New Roman" pitchFamily="18" charset="0"/>
              </a:rPr>
              <a:t>New User</a:t>
            </a:r>
          </a:p>
          <a:p>
            <a:pPr>
              <a:buFont typeface="Courier New" pitchFamily="49" charset="0"/>
              <a:buChar char="o"/>
            </a:pPr>
            <a:r>
              <a:rPr lang="en-US" sz="1800" dirty="0">
                <a:latin typeface="Times New Roman" pitchFamily="18" charset="0"/>
                <a:cs typeface="Times New Roman" pitchFamily="18" charset="0"/>
              </a:rPr>
              <a:t>User</a:t>
            </a:r>
          </a:p>
          <a:p>
            <a:pPr lvl="3">
              <a:buNone/>
            </a:pPr>
            <a:endParaRPr lang="en-US" dirty="0">
              <a:latin typeface="Georgia" pitchFamily="18" charset="0"/>
            </a:endParaRPr>
          </a:p>
        </p:txBody>
      </p:sp>
      <p:sp>
        <p:nvSpPr>
          <p:cNvPr id="10" name="Rectangle 9"/>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609600"/>
            <a:ext cx="7467600" cy="1143000"/>
          </a:xfrm>
        </p:spPr>
        <p:txBody>
          <a:bodyPr>
            <a:normAutofit fontScale="90000"/>
            <a:scene3d>
              <a:camera prst="orthographicFront"/>
              <a:lightRig rig="soft" dir="t">
                <a:rot lat="0" lon="0" rev="10800000"/>
              </a:lightRig>
            </a:scene3d>
            <a:sp3d>
              <a:bevelT w="27940" h="12700"/>
              <a:contourClr>
                <a:srgbClr val="DDDDDD"/>
              </a:contourClr>
            </a:sp3d>
          </a:bodyPr>
          <a:lstStyle/>
          <a:p>
            <a:pPr algn="ctr"/>
            <a:r>
              <a:rPr lang="en-US" sz="4900" b="1" cap="none" spc="150" dirty="0">
                <a:ln w="11430"/>
                <a:solidFill>
                  <a:srgbClr val="F8F8F8"/>
                </a:solidFill>
                <a:effectLst>
                  <a:outerShdw blurRad="25400" algn="tl" rotWithShape="0">
                    <a:srgbClr val="000000">
                      <a:alpha val="43000"/>
                    </a:srgbClr>
                  </a:outerShdw>
                </a:effectLst>
                <a:latin typeface="Georgia" pitchFamily="18" charset="0"/>
              </a:rPr>
              <a:t>Creating Tables in Database (Back End)</a:t>
            </a:r>
          </a:p>
        </p:txBody>
      </p:sp>
      <p:pic>
        <p:nvPicPr>
          <p:cNvPr id="13" name="Picture 12"/>
          <p:cNvPicPr/>
          <p:nvPr/>
        </p:nvPicPr>
        <p:blipFill rotWithShape="1">
          <a:blip r:embed="rId2"/>
          <a:srcRect t="9458" r="60614" b="58325"/>
          <a:stretch/>
        </p:blipFill>
        <p:spPr bwMode="auto">
          <a:xfrm>
            <a:off x="3962400" y="1974575"/>
            <a:ext cx="4572000" cy="1835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4" name="Picture 13"/>
          <p:cNvPicPr/>
          <p:nvPr/>
        </p:nvPicPr>
        <p:blipFill rotWithShape="1">
          <a:blip r:embed="rId3"/>
          <a:srcRect t="26897" r="51639" b="20492"/>
          <a:stretch/>
        </p:blipFill>
        <p:spPr bwMode="auto">
          <a:xfrm>
            <a:off x="3962400" y="4012099"/>
            <a:ext cx="4572000" cy="2673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5" name="Picture 14"/>
          <p:cNvPicPr/>
          <p:nvPr/>
        </p:nvPicPr>
        <p:blipFill rotWithShape="1">
          <a:blip r:embed="rId2"/>
          <a:srcRect t="42266" r="64603" b="38818"/>
          <a:stretch/>
        </p:blipFill>
        <p:spPr bwMode="auto">
          <a:xfrm>
            <a:off x="304800" y="5348911"/>
            <a:ext cx="3276600" cy="1097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42014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457200" y="2362200"/>
            <a:ext cx="8042276" cy="4038600"/>
          </a:xfrm>
        </p:spPr>
        <p:txBody>
          <a:bodyPr>
            <a:normAutofit/>
          </a:bodyPr>
          <a:lstStyle/>
          <a:p>
            <a:pPr>
              <a:buSzPct val="100000"/>
              <a:buFont typeface="Wingdings" pitchFamily="2" charset="2"/>
              <a:buChar char="Ø"/>
            </a:pPr>
            <a:r>
              <a:rPr lang="en-US" dirty="0">
                <a:latin typeface="Georgia" pitchFamily="18" charset="0"/>
              </a:rPr>
              <a:t>Connectivity : A connection string is used to connect the queries written in front end codes with database.</a:t>
            </a:r>
          </a:p>
          <a:p>
            <a:pPr>
              <a:buSzPct val="100000"/>
              <a:buFont typeface="Wingdings" pitchFamily="2" charset="2"/>
              <a:buChar char="Ø"/>
            </a:pPr>
            <a:endParaRPr lang="en-US" dirty="0">
              <a:latin typeface="Georgia" pitchFamily="18" charset="0"/>
            </a:endParaRPr>
          </a:p>
          <a:p>
            <a:pPr>
              <a:buSzPct val="100000"/>
              <a:buFont typeface="Wingdings" pitchFamily="2" charset="2"/>
              <a:buChar char="Ø"/>
            </a:pPr>
            <a:r>
              <a:rPr lang="en-US" dirty="0">
                <a:latin typeface="Georgia" pitchFamily="18" charset="0"/>
              </a:rPr>
              <a:t>Using </a:t>
            </a:r>
            <a:r>
              <a:rPr lang="en-US" dirty="0" err="1">
                <a:latin typeface="Georgia" pitchFamily="18" charset="0"/>
              </a:rPr>
              <a:t>mysqlconnector</a:t>
            </a:r>
            <a:r>
              <a:rPr lang="en-US" dirty="0">
                <a:latin typeface="Georgia" pitchFamily="18" charset="0"/>
              </a:rPr>
              <a:t> net 6.9.9 which is a jar file that helps to connect the front end with the database we have made the connections.</a:t>
            </a:r>
          </a:p>
          <a:p>
            <a:pPr>
              <a:buSzPct val="100000"/>
              <a:buFont typeface="Wingdings" pitchFamily="2" charset="2"/>
              <a:buChar char="Ø"/>
            </a:pPr>
            <a:endParaRPr lang="en-US" sz="2400" dirty="0">
              <a:solidFill>
                <a:schemeClr val="tx1"/>
              </a:solidFill>
              <a:latin typeface="Georgia" pitchFamily="18" charset="0"/>
            </a:endParaRPr>
          </a:p>
          <a:p>
            <a:pPr>
              <a:buSzPct val="100000"/>
              <a:buFont typeface="Wingdings" pitchFamily="2" charset="2"/>
              <a:buChar char="Ø"/>
            </a:pPr>
            <a:r>
              <a:rPr lang="en-US" sz="2400" dirty="0">
                <a:solidFill>
                  <a:schemeClr val="tx1"/>
                </a:solidFill>
                <a:latin typeface="Georgia" pitchFamily="18" charset="0"/>
              </a:rPr>
              <a:t>Use of JDBC was one of the key for the connections. It is a Java API for executing SQL statements. </a:t>
            </a:r>
          </a:p>
        </p:txBody>
      </p:sp>
      <p:sp>
        <p:nvSpPr>
          <p:cNvPr id="3" name="TextBox 2"/>
          <p:cNvSpPr txBox="1"/>
          <p:nvPr/>
        </p:nvSpPr>
        <p:spPr>
          <a:xfrm>
            <a:off x="-1662843" y="4229373"/>
            <a:ext cx="184666" cy="369332"/>
          </a:xfrm>
          <a:prstGeom prst="rect">
            <a:avLst/>
          </a:prstGeom>
          <a:noFill/>
        </p:spPr>
        <p:txBody>
          <a:bodyPr wrap="none" rtlCol="0">
            <a:spAutoFit/>
          </a:bodyPr>
          <a:lstStyle/>
          <a:p>
            <a:endParaRPr lang="en-US" dirty="0"/>
          </a:p>
        </p:txBody>
      </p:sp>
      <p:sp>
        <p:nvSpPr>
          <p:cNvPr id="8" name="Rectangle 7"/>
          <p:cNvSpPr/>
          <p:nvPr/>
        </p:nvSpPr>
        <p:spPr>
          <a:xfrm>
            <a:off x="0" y="228600"/>
            <a:ext cx="9144000" cy="160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152400" y="609600"/>
            <a:ext cx="8763000" cy="1143000"/>
          </a:xfrm>
        </p:spPr>
        <p:txBody>
          <a:bodyPr>
            <a:normAutofit fontScale="90000"/>
            <a:scene3d>
              <a:camera prst="orthographicFront"/>
              <a:lightRig rig="soft" dir="t">
                <a:rot lat="0" lon="0" rev="10800000"/>
              </a:lightRig>
            </a:scene3d>
            <a:sp3d>
              <a:bevelT w="27940" h="12700"/>
              <a:contourClr>
                <a:srgbClr val="DDDDDD"/>
              </a:contourClr>
            </a:sp3d>
          </a:bodyPr>
          <a:lstStyle/>
          <a:p>
            <a:pPr algn="ctr"/>
            <a:r>
              <a:rPr lang="en-US" sz="5400" b="1" cap="none" spc="150" dirty="0">
                <a:ln w="11430"/>
                <a:solidFill>
                  <a:srgbClr val="F8F8F8"/>
                </a:solidFill>
                <a:effectLst>
                  <a:outerShdw blurRad="25400" algn="tl" rotWithShape="0">
                    <a:srgbClr val="000000">
                      <a:alpha val="43000"/>
                    </a:srgbClr>
                  </a:outerShdw>
                </a:effectLst>
                <a:latin typeface="Georgia" pitchFamily="18" charset="0"/>
              </a:rPr>
              <a:t>Connection Of</a:t>
            </a:r>
            <a:br>
              <a:rPr lang="en-US" sz="5400" b="1" cap="none" spc="150" dirty="0">
                <a:ln w="11430"/>
                <a:solidFill>
                  <a:srgbClr val="F8F8F8"/>
                </a:solidFill>
                <a:effectLst>
                  <a:outerShdw blurRad="25400" algn="tl" rotWithShape="0">
                    <a:srgbClr val="000000">
                      <a:alpha val="43000"/>
                    </a:srgbClr>
                  </a:outerShdw>
                </a:effectLst>
                <a:latin typeface="Georgia" pitchFamily="18" charset="0"/>
              </a:rPr>
            </a:br>
            <a:r>
              <a:rPr lang="en-US" sz="5400" b="1" cap="none" spc="150" dirty="0">
                <a:ln w="11430"/>
                <a:solidFill>
                  <a:srgbClr val="F8F8F8"/>
                </a:solidFill>
                <a:effectLst>
                  <a:outerShdw blurRad="25400" algn="tl" rotWithShape="0">
                    <a:srgbClr val="000000">
                      <a:alpha val="43000"/>
                    </a:srgbClr>
                  </a:outerShdw>
                </a:effectLst>
                <a:latin typeface="Georgia" pitchFamily="18" charset="0"/>
              </a:rPr>
              <a:t> Front End -&gt;Back End</a:t>
            </a:r>
          </a:p>
        </p:txBody>
      </p:sp>
    </p:spTree>
    <p:extLst>
      <p:ext uri="{BB962C8B-B14F-4D97-AF65-F5344CB8AC3E}">
        <p14:creationId xmlns:p14="http://schemas.microsoft.com/office/powerpoint/2010/main" val="570281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381000"/>
            <a:ext cx="7467600" cy="11430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900" b="1" cap="none" spc="150" dirty="0">
                <a:ln w="11430"/>
                <a:solidFill>
                  <a:srgbClr val="F8F8F8"/>
                </a:solidFill>
                <a:effectLst>
                  <a:outerShdw blurRad="25400" algn="tl" rotWithShape="0">
                    <a:srgbClr val="000000">
                      <a:alpha val="43000"/>
                    </a:srgbClr>
                  </a:outerShdw>
                </a:effectLst>
                <a:latin typeface="Georgia" pitchFamily="18" charset="0"/>
              </a:rPr>
              <a:t>Data Flow Diagram</a:t>
            </a:r>
          </a:p>
        </p:txBody>
      </p:sp>
      <p:pic>
        <p:nvPicPr>
          <p:cNvPr id="7" name="Picture 6" descr="screenshot-3.jpg"/>
          <p:cNvPicPr>
            <a:picLocks noChangeAspect="1"/>
          </p:cNvPicPr>
          <p:nvPr/>
        </p:nvPicPr>
        <p:blipFill rotWithShape="1">
          <a:blip r:embed="rId2"/>
          <a:srcRect t="10861" b="13115"/>
          <a:stretch/>
        </p:blipFill>
        <p:spPr>
          <a:xfrm>
            <a:off x="228600" y="2057400"/>
            <a:ext cx="7924800" cy="4572000"/>
          </a:xfrm>
          <a:prstGeom prst="rect">
            <a:avLst/>
          </a:prstGeom>
        </p:spPr>
      </p:pic>
    </p:spTree>
    <p:extLst>
      <p:ext uri="{BB962C8B-B14F-4D97-AF65-F5344CB8AC3E}">
        <p14:creationId xmlns:p14="http://schemas.microsoft.com/office/powerpoint/2010/main" val="195906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000"/>
            <a:ext cx="9144000" cy="1295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685800" y="381000"/>
            <a:ext cx="7467600" cy="1143000"/>
          </a:xfrm>
        </p:spPr>
        <p:txBody>
          <a:bodyPr>
            <a:normAutofit/>
            <a:scene3d>
              <a:camera prst="orthographicFront"/>
              <a:lightRig rig="soft" dir="t">
                <a:rot lat="0" lon="0" rev="10800000"/>
              </a:lightRig>
            </a:scene3d>
            <a:sp3d>
              <a:bevelT w="27940" h="12700"/>
              <a:contourClr>
                <a:srgbClr val="DDDDDD"/>
              </a:contourClr>
            </a:sp3d>
          </a:bodyPr>
          <a:lstStyle/>
          <a:p>
            <a:pPr algn="ctr"/>
            <a:r>
              <a:rPr lang="en-US" sz="4000" b="1" cap="none" spc="150" dirty="0">
                <a:ln w="11430"/>
                <a:solidFill>
                  <a:srgbClr val="F8F8F8"/>
                </a:solidFill>
                <a:effectLst>
                  <a:outerShdw blurRad="25400" algn="tl" rotWithShape="0">
                    <a:srgbClr val="000000">
                      <a:alpha val="43000"/>
                    </a:srgbClr>
                  </a:outerShdw>
                </a:effectLst>
                <a:latin typeface="Georgia" pitchFamily="18" charset="0"/>
              </a:rPr>
              <a:t>MODULES</a:t>
            </a:r>
          </a:p>
        </p:txBody>
      </p:sp>
      <p:sp>
        <p:nvSpPr>
          <p:cNvPr id="7" name="Content Placeholder 6"/>
          <p:cNvSpPr>
            <a:spLocks noGrp="1"/>
          </p:cNvSpPr>
          <p:nvPr>
            <p:ph sz="quarter" idx="1"/>
          </p:nvPr>
        </p:nvSpPr>
        <p:spPr>
          <a:xfrm>
            <a:off x="457200" y="1905000"/>
            <a:ext cx="3657600" cy="4267200"/>
          </a:xfrm>
          <a:solidFill>
            <a:schemeClr val="tx2">
              <a:lumMod val="20000"/>
              <a:lumOff val="80000"/>
            </a:schemeClr>
          </a:solidFill>
        </p:spPr>
        <p:txBody>
          <a:bodyPr>
            <a:normAutofit/>
          </a:bodyPr>
          <a:lstStyle/>
          <a:p>
            <a:endParaRPr lang="en-US" dirty="0"/>
          </a:p>
          <a:p>
            <a:endParaRPr lang="en-US" dirty="0"/>
          </a:p>
          <a:p>
            <a:r>
              <a:rPr lang="en-US" dirty="0"/>
              <a:t>Admin enters his/her user id and password for login to enter Admin Page.</a:t>
            </a:r>
          </a:p>
          <a:p>
            <a:r>
              <a:rPr lang="en-US" dirty="0"/>
              <a:t>Admin can maintain his/her data sources and generate the available routes.</a:t>
            </a:r>
          </a:p>
          <a:p>
            <a:endParaRPr lang="en-US" dirty="0"/>
          </a:p>
        </p:txBody>
      </p:sp>
      <p:sp>
        <p:nvSpPr>
          <p:cNvPr id="10" name="Content Placeholder 9"/>
          <p:cNvSpPr>
            <a:spLocks noGrp="1"/>
          </p:cNvSpPr>
          <p:nvPr>
            <p:ph sz="quarter" idx="2"/>
          </p:nvPr>
        </p:nvSpPr>
        <p:spPr>
          <a:xfrm>
            <a:off x="4419600" y="1905000"/>
            <a:ext cx="3657600" cy="4267200"/>
          </a:xfrm>
          <a:solidFill>
            <a:schemeClr val="tx2">
              <a:lumMod val="20000"/>
              <a:lumOff val="80000"/>
            </a:schemeClr>
          </a:solidFill>
        </p:spPr>
        <p:txBody>
          <a:bodyPr>
            <a:normAutofit/>
          </a:bodyPr>
          <a:lstStyle/>
          <a:p>
            <a:pPr>
              <a:buNone/>
            </a:pPr>
            <a:r>
              <a:rPr lang="en-US" b="1" dirty="0"/>
              <a:t>USER </a:t>
            </a:r>
          </a:p>
          <a:p>
            <a:pPr>
              <a:buNone/>
            </a:pPr>
            <a:endParaRPr lang="en-US" b="1" dirty="0"/>
          </a:p>
          <a:p>
            <a:r>
              <a:rPr lang="en-US" dirty="0"/>
              <a:t>Users can call or visit with trip details.</a:t>
            </a:r>
          </a:p>
          <a:p>
            <a:r>
              <a:rPr lang="en-US" dirty="0"/>
              <a:t>User can register and can enters his/her complete itinerary details with dates and time to further for tickets.</a:t>
            </a:r>
          </a:p>
          <a:p>
            <a:pPr>
              <a:buNone/>
            </a:pPr>
            <a:endParaRPr lang="en-US" b="1" dirty="0"/>
          </a:p>
        </p:txBody>
      </p:sp>
      <p:sp>
        <p:nvSpPr>
          <p:cNvPr id="11" name="Rectangle 10"/>
          <p:cNvSpPr/>
          <p:nvPr/>
        </p:nvSpPr>
        <p:spPr>
          <a:xfrm>
            <a:off x="4419600" y="1905000"/>
            <a:ext cx="36576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USER MODULE</a:t>
            </a:r>
          </a:p>
        </p:txBody>
      </p:sp>
      <p:sp>
        <p:nvSpPr>
          <p:cNvPr id="12" name="Rectangle 11"/>
          <p:cNvSpPr/>
          <p:nvPr/>
        </p:nvSpPr>
        <p:spPr>
          <a:xfrm>
            <a:off x="457200" y="1905000"/>
            <a:ext cx="36576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ADMINISTRATOR MODULE</a:t>
            </a:r>
          </a:p>
        </p:txBody>
      </p:sp>
    </p:spTree>
    <p:extLst>
      <p:ext uri="{BB962C8B-B14F-4D97-AF65-F5344CB8AC3E}">
        <p14:creationId xmlns:p14="http://schemas.microsoft.com/office/powerpoint/2010/main" val="1959068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Oriel</Template>
  <TotalTime>1642</TotalTime>
  <Words>629</Words>
  <Application>Microsoft Office PowerPoint</Application>
  <PresentationFormat>On-screen Show (4:3)</PresentationFormat>
  <Paragraphs>91</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Century Schoolbook</vt:lpstr>
      <vt:lpstr>Courier New</vt:lpstr>
      <vt:lpstr>Georgia</vt:lpstr>
      <vt:lpstr>Times New Roman</vt:lpstr>
      <vt:lpstr>Wingdings</vt:lpstr>
      <vt:lpstr>Wingdings 2</vt:lpstr>
      <vt:lpstr>Oriel</vt:lpstr>
      <vt:lpstr>PowerPoint Presentation</vt:lpstr>
      <vt:lpstr>NTRODUCTION</vt:lpstr>
      <vt:lpstr>OBJECTIVE</vt:lpstr>
      <vt:lpstr>PLAN OF ACTION (Methodology)</vt:lpstr>
      <vt:lpstr>Making Of Front End</vt:lpstr>
      <vt:lpstr>Creating Tables in Database (Back End)</vt:lpstr>
      <vt:lpstr>Connection Of  Front End -&gt;Back End</vt:lpstr>
      <vt:lpstr>Data Flow Diagram</vt:lpstr>
      <vt:lpstr>MODULES</vt:lpstr>
      <vt:lpstr>RESULT</vt:lpstr>
      <vt:lpstr>            RESULT</vt:lpstr>
      <vt:lpstr>PowerPoint Presentation</vt:lpstr>
      <vt:lpstr>LEARNING OUTCOME</vt:lpstr>
      <vt:lpstr>PowerPoint Presentation</vt:lpstr>
    </vt:vector>
  </TitlesOfParts>
  <Company>Environment Agency Abu Dhabi (EAD)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dc:title>
  <dc:creator>Maha Jasim al hosani</dc:creator>
  <cp:lastModifiedBy>Versha</cp:lastModifiedBy>
  <cp:revision>196</cp:revision>
  <dcterms:created xsi:type="dcterms:W3CDTF">2013-05-21T03:42:49Z</dcterms:created>
  <dcterms:modified xsi:type="dcterms:W3CDTF">2016-10-24T10:01:58Z</dcterms:modified>
</cp:coreProperties>
</file>